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20.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0b33d76f-be20-4075-b568-054229e9cf85" TargetMode="External"/><Relationship Id="rId4" Type="http://schemas.openxmlformats.org/officeDocument/2006/relationships/hyperlink" Target="https://jira.egnyte-it.com/browse/CFS-66581" TargetMode="External"/><Relationship Id="rId5" Type="http://schemas.openxmlformats.org/officeDocument/2006/relationships/hyperlink" Target="https://egnyte.atlassian.net/wiki/spaces/PM/pages/854786050"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hyperlink" Target="https://egnyte.productboard.com/entity-detail/features/c6974cea-22c1-4566-8fe7-c7d0a383b922" TargetMode="External"/><Relationship Id="rId5" Type="http://schemas.openxmlformats.org/officeDocument/2006/relationships/hyperlink" Target="https://jira.egnyte-it.com/browse/GR-562" TargetMode="External"/><Relationship Id="rId6" Type="http://schemas.openxmlformats.org/officeDocument/2006/relationships/hyperlink" Target="https://jira.egnyte-it.com/browse/PENDO-622"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4f4f371-f471-467d-8f6c-edb9cb51713f"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IACAP"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8.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31ebae-0c91-41fa-911c-da51f91c69e6" TargetMode="External"/><Relationship Id="rId3" Type="http://schemas.openxmlformats.org/officeDocument/2006/relationships/hyperlink" Target="https://jira.egnyte-it.com/browse/DEL-44757"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hyperlink" Target="https://egnyte.productboard.com/entity-detail/features/fb29ea0c-599f-4603-aa75-f09baf315b32" TargetMode="External"/><Relationship Id="rId4" Type="http://schemas.openxmlformats.org/officeDocument/2006/relationships/hyperlink" Target="https://jira.egnyte-it.com/browse/CFS-68088"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hyperlink" Target="https://egnyte.productboard.com/entity-detail/features/b4ff7b4d-9c0f-4a81-998d-f904d825935b" TargetMode="External"/><Relationship Id="rId4" Type="http://schemas.openxmlformats.org/officeDocument/2006/relationships/hyperlink" Target="https://jira.egnyte-it.com/browse/DEL-41981" TargetMode="External"/><Relationship Id="rId5" Type="http://schemas.openxmlformats.org/officeDocument/2006/relationships/hyperlink" Target="https://egnyte.atlassian.net/wiki/spaces/DEL/pages/1426587663/Copy+of+S+G+Insights+in+CFS+-+Phase+2"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3ecf129-b201-448f-801c-35a7f28ee85f" TargetMode="External"/><Relationship Id="rId3" Type="http://schemas.openxmlformats.org/officeDocument/2006/relationships/hyperlink" Target="https://jira.egnyte-it.com/browse/DEL-44739"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e98dcb8-3499-47b6-9c8f-e2174094baa7" TargetMode="External"/><Relationship Id="rId3" Type="http://schemas.openxmlformats.org/officeDocument/2006/relationships/hyperlink" Target="https://jira.egnyte-it.com/browse/APPS-13483" TargetMode="External"/><Relationship Id="rId4" Type="http://schemas.openxmlformats.org/officeDocument/2006/relationships/hyperlink" Target="https://egnyte.atlassian.net/wiki/spaces/IA/pages/1096810539/Pax8+Distribution+model+requirements"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Copilot+Hub" TargetMode="External"/><Relationship Id="rId3" Type="http://schemas.openxmlformats.org/officeDocument/2006/relationships/hyperlink" Target="https://www.figma.com/design/k96o3kXukaVrAUtsaPhN4H/Egnyte-Platform-Copilot---2025?node-id=24179-230269&amp;t=Rc2JPK6PsbVBlXNe-0" TargetMode="External"/><Relationship Id="rId4" Type="http://schemas.openxmlformats.org/officeDocument/2006/relationships/hyperlink" Target="https://egnyte.atlassian.net/wiki/spaces/CFS/pages/1304788999/Agents+Integration" TargetMode="External"/><Relationship Id="rId5" Type="http://schemas.openxmlformats.org/officeDocument/2006/relationships/image" Target="../media/image34.png"/><Relationship Id="rId6" Type="http://schemas.openxmlformats.org/officeDocument/2006/relationships/hyperlink" Target="https://egnyte.productboard.com/entity-detail/features/e71c1807-21d4-4c44-98dc-e61406151be4" TargetMode="External"/><Relationship Id="rId7" Type="http://schemas.openxmlformats.org/officeDocument/2006/relationships/hyperlink" Target="https://jira.egnyte-it.com/browse/CFS-65268" TargetMode="External"/><Relationship Id="rId8" Type="http://schemas.openxmlformats.org/officeDocument/2006/relationships/hyperlink" Target="See description"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36.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7.png"/><Relationship Id="rId5" Type="http://schemas.openxmlformats.org/officeDocument/2006/relationships/hyperlink" Target="https://egnyte.productboard.com/entity-detail/features/0449d206-aa74-4e5e-87d0-c8de17c78b43"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45fbce5-394e-4f69-a42c-5ff0ef88d88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07e71c-8c2b-43cf-9e91-39e667c42595" TargetMode="External"/><Relationship Id="rId3" Type="http://schemas.openxmlformats.org/officeDocument/2006/relationships/hyperlink" Target="https://jira.egnyte-it.com/browse/IOS-13443" TargetMode="External"/><Relationship Id="rId4" Type="http://schemas.openxmlformats.org/officeDocument/2006/relationships/hyperlink" Target="https://egnyte.atlassian.net/wiki/spaces/CFS/pages/852131964/Document+Preview+Analyt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538884626/Unusual+Access+-+Productize+POC+MVP" TargetMode="External"/><Relationship Id="rId3" Type="http://schemas.openxmlformats.org/officeDocument/2006/relationships/hyperlink" Target="https://egnyte.productboard.com/entity-detail/features/ed8c171a-c6c0-45fe-b4cf-16e76e9cfc16"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41212ed3-bd6b-4a32-bf3b-2d0f8caf1662" TargetMode="External"/><Relationship Id="rId4" Type="http://schemas.openxmlformats.org/officeDocument/2006/relationships/hyperlink" Target="https://jira.egnyte-it.com/browse/IOS-14110" TargetMode="External"/><Relationship Id="rId5" Type="http://schemas.openxmlformats.org/officeDocument/2006/relationships/hyperlink" Target="https://egnyte.atlassian.net/wiki/x/OYDVU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CADnXg" TargetMode="External"/><Relationship Id="rId3" Type="http://schemas.openxmlformats.org/officeDocument/2006/relationships/hyperlink" Target="https://egnyte.productboard.com/entity-detail/features/6931f58c-fde4-45b4-bc17-15deb66bdad1" TargetMode="External"/><Relationship Id="rId4" Type="http://schemas.openxmlformats.org/officeDocument/2006/relationships/hyperlink" Target="https://jira.egnyte-it.com/browse/APPS-13645"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071d4-ffb9-4093-aec9-e572013491a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45c5893-0507-4407-be30-38889b2267e8" TargetMode="External"/><Relationship Id="rId3" Type="http://schemas.openxmlformats.org/officeDocument/2006/relationships/hyperlink" Target="https://jira.egnyte-it.com/browse/DEL-44953"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c5b5016e-f993-45ee-a9e4-2516529af8ed" TargetMode="External"/><Relationship Id="rId4" Type="http://schemas.openxmlformats.org/officeDocument/2006/relationships/hyperlink" Target="https://jira.egnyte-it.com/browse/DEL-44649" TargetMode="External"/><Relationship Id="rId5" Type="http://schemas.openxmlformats.org/officeDocument/2006/relationships/hyperlink" Target="https://egnyte.atlassian.net/wiki/spaces/DEL/pages/1570210165/Add+last+completed+scan+time+to+Permissions+View"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07457dd-d7c8-4532-9b29-3c21b3e14e53" TargetMode="External"/><Relationship Id="rId3" Type="http://schemas.openxmlformats.org/officeDocument/2006/relationships/hyperlink" Target="https://jira.egnyte-it.com/browse/EMT-12573" TargetMode="External"/><Relationship Id="rId4" Type="http://schemas.openxmlformats.org/officeDocument/2006/relationships/hyperlink" Target="https://egnyte.atlassian.net/wiki/spaces/MMP/pages/779517976/Site+Connector+Lite+Cloud+Agen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M-1800" TargetMode="External"/><Relationship Id="rId3" Type="http://schemas.openxmlformats.org/officeDocument/2006/relationships/hyperlink" Target="https://egnyte.productboard.com/entity-detail/features/75cbe6c5-7c68-4f45-978e-ce077c85193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M-1614" TargetMode="External"/><Relationship Id="rId3" Type="http://schemas.openxmlformats.org/officeDocument/2006/relationships/hyperlink" Target="https://egnyte.productboard.com/entity-detail/features/365c25d8-5ab4-4a6b-95c3-c2a40cf2f81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M-1607" TargetMode="External"/><Relationship Id="rId3" Type="http://schemas.openxmlformats.org/officeDocument/2006/relationships/hyperlink" Target="https://egnyte.productboard.com/entity-detail/features/450fc8d4-e6c7-4409-90ee-6f0e5ef265da"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M-1609" TargetMode="External"/><Relationship Id="rId3" Type="http://schemas.openxmlformats.org/officeDocument/2006/relationships/hyperlink" Target="https://egnyte.productboard.com/entity-detail/features/4126fd13-16b2-4493-9457-843bef919398"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slack.com/archives/GSJTRDHV1/p1747401417693639" TargetMode="External"/><Relationship Id="rId3" Type="http://schemas.openxmlformats.org/officeDocument/2006/relationships/hyperlink" Target="https://egnyte.productboard.com/entity-detail/features/63c0bd56-8da9-4b30-9fad-878c7de43ec4" TargetMode="External"/><Relationship Id="rId4" Type="http://schemas.openxmlformats.org/officeDocument/2006/relationships/hyperlink" Target="https://jira.egnyte-it.com/browse/DEL-45626"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64852" TargetMode="External"/><Relationship Id="rId5" Type="http://schemas.openxmlformats.org/officeDocument/2006/relationships/hyperlink" Target="https://egnyte.atlassian.net/wiki/spaces/CFS/pages/967737346/15.+Project+Cente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 Id="rId3" Type="http://schemas.openxmlformats.org/officeDocument/2006/relationships/hyperlink" Target="https://jira.egnyte-it.com/browse/CFS-67272" TargetMode="External"/><Relationship Id="rId4" Type="http://schemas.openxmlformats.org/officeDocument/2006/relationships/hyperlink" Target="https://egnyte.atlassian.net/wiki/spaces/CFS/pages/1432191059/Team+Management+enhancemen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 Id="rId3" Type="http://schemas.openxmlformats.org/officeDocument/2006/relationships/hyperlink" Target="https://jira.egnyte-it.com/browse/LS-4286" TargetMode="External"/><Relationship Id="rId4" Type="http://schemas.openxmlformats.org/officeDocument/2006/relationships/hyperlink" Target="https://egnyte.atlassian.net/wiki/spaces/LS/pages/1330872635/Controlled+Document+Management+v9.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db2f2f61-715e-4b99-94f2-1131bb88c5a1" TargetMode="External"/><Relationship Id="rId4" Type="http://schemas.openxmlformats.org/officeDocument/2006/relationships/hyperlink" Target="https://jira.egnyte-it.com/browse/DEL-44353" TargetMode="External"/><Relationship Id="rId5" Type="http://schemas.openxmlformats.org/officeDocument/2006/relationships/hyperlink" Target="https://egnyte.atlassian.net/wiki/spaces/DEL/pages/1433796679/Provide+ability+to+pause+archival+deletion+polici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jira.egnyte-it.com/browse/CFS-67854" TargetMode="External"/><Relationship Id="rId4" Type="http://schemas.openxmlformats.org/officeDocument/2006/relationships/hyperlink" Target="https://egnyte.atlassian.net/wiki/spaces/CFS/pages/1512046594/Scheduled+reports+enhancements+user+storie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b53d72d-f09a-492f-9662-ca68201aff63"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IN/pages/1275134151/Capturing+Job+Function+for+All+Users" TargetMode="External"/><Relationship Id="rId3" Type="http://schemas.openxmlformats.org/officeDocument/2006/relationships/image" Target="../media/image18.png"/><Relationship Id="rId4" Type="http://schemas.openxmlformats.org/officeDocument/2006/relationships/hyperlink" Target="https://egnyte.productboard.com/entity-detail/features/491b5465-70a5-4201-9400-1ef5c775dbf7" TargetMode="External"/><Relationship Id="rId5" Type="http://schemas.openxmlformats.org/officeDocument/2006/relationships/hyperlink" Target="https://jira.egnyte-it.com/browse/GR-598"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Trial Onboarding Integrations Enablement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r>
              <a:rPr sz="1100" b="0" u="none">
                <a:latin typeface="Avenir"/>
              </a:rPr>
              <a:t>• We know that domains with 3 or more Integrations are much stickier.</a:t>
            </a:r>
          </a:p>
          <a:p>
            <a:pPr/>
            <a:r>
              <a:rPr sz="1100" b="0" u="none">
                <a:latin typeface="Avenir"/>
              </a:rPr>
              <a:t>• As part of the Onboarding experience, we are adding a question to the Admin Survey to determine what type of productivity tools they use. We will automatically enable the appropriate integrations (Google, MS, Slack)</a:t>
            </a:r>
          </a:p>
          <a:p>
            <a:pPr/>
            <a:r>
              <a:rPr sz="1100" b="0" u="none">
                <a:latin typeface="Avenir"/>
              </a:rPr>
              <a:t>• We will automatically enable other Integrations from the Egnyte App Store, based on the industry specified. Many integrations can't be enabled without input from the customer, so we will only enable a handful for each.</a:t>
            </a:r>
          </a:p>
          <a:p>
            <a:pPr/>
            <a:r>
              <a:rPr sz="1100" b="0" u="none">
                <a:latin typeface="Avenir"/>
              </a:rPr>
              <a:t>• Starting with the 5 industries called out in the App Store, we want to include these integrations if users select any of the following:</a:t>
            </a:r>
          </a:p>
          <a:p>
            <a:pPr lvl="1"/>
            <a:r>
              <a:rPr sz="1100" b="0" u="none">
                <a:latin typeface="Avenir"/>
              </a:rPr>
              <a:t>• Architecture, Engineering or Construction</a:t>
            </a:r>
          </a:p>
          <a:p>
            <a:pPr lvl="1"/>
            <a:r>
              <a:rPr sz="1100" b="0" u="none">
                <a:latin typeface="Avenir"/>
              </a:rPr>
              <a:t>• Financial Services</a:t>
            </a:r>
          </a:p>
          <a:p>
            <a:pPr lvl="1"/>
            <a:r>
              <a:rPr sz="1100" b="0" u="none">
                <a:latin typeface="Avenir"/>
              </a:rPr>
              <a:t>• Healthcare or Life Sciences</a:t>
            </a:r>
          </a:p>
          <a:p>
            <a:pPr lvl="1"/>
            <a:r>
              <a:rPr sz="1100" b="0" u="none">
                <a:latin typeface="Avenir"/>
              </a:rPr>
              <a:t>• Legal</a:t>
            </a:r>
          </a:p>
          <a:p>
            <a:pPr lvl="1"/>
            <a:r>
              <a:rPr sz="1100" b="0" u="none">
                <a:latin typeface="Avenir"/>
              </a:rPr>
              <a:t>• Media &amp; Entertainment</a:t>
            </a:r>
          </a:p>
          <a:p>
            <a:pPr lvl="1"/>
            <a:r>
              <a:rPr sz="1100" b="0" u="none">
                <a:latin typeface="Avenir"/>
              </a:rPr>
              <a:t>• Nice to Have: Gov, and possibly others</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Trial Onboarding Refinements (Milestone 4)</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r>
              <a:rPr sz="1100" b="0" u="none">
                <a:latin typeface="Avenir"/>
              </a:rPr>
              <a:t>• Various minor UI bug fixes, tooltips and alignment issues.</a:t>
            </a:r>
          </a:p>
          <a:p>
            <a:pPr/>
            <a:r>
              <a:rPr sz="1100" b="0" u="none">
                <a:latin typeface="Avenir"/>
              </a:rPr>
              <a:t>• Simplifying the Onboarding task list to make it more less daunting</a:t>
            </a:r>
          </a:p>
          <a:p>
            <a:pPr lvl="1"/>
            <a:r>
              <a:rPr sz="1100" b="0" u="none">
                <a:latin typeface="Avenir"/>
              </a:rPr>
              <a:t>• Consolidating the first 2-3 steps</a:t>
            </a:r>
          </a:p>
          <a:p>
            <a:pPr lvl="1"/>
            <a:r>
              <a:rPr sz="1100" b="0" u="none">
                <a:latin typeface="Avenir"/>
              </a:rPr>
              <a:t>• Consolidating "Try Desktop App and Mobile App"</a:t>
            </a:r>
          </a:p>
          <a:p>
            <a:pPr/>
            <a:r>
              <a:rPr sz="1100" b="0" u="none">
                <a:latin typeface="Avenir"/>
              </a:rPr>
              <a:t>• Automatically creating a Standard User in Teams/Starter so we can re-introduce the "Share Folder" step</a:t>
            </a:r>
          </a:p>
          <a:p>
            <a:pPr/>
            <a:r>
              <a:rPr sz="1100" b="0" u="none">
                <a:latin typeface="Avenir"/>
              </a:rPr>
              <a:t>• Animations for the Gamification Rewards</a:t>
            </a:r>
          </a:p>
          <a:p>
            <a:pPr/>
            <a:r>
              <a:rPr sz="1100" b="0" u="none">
                <a:latin typeface="Avenir"/>
              </a:rP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251668" y="726519"/>
            <a:ext cx="2653863" cy="3495100"/>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GR-562</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2"/>
          <a:stretch>
            <a:fillRect/>
          </a:stretch>
        </p:blipFill>
        <p:spPr>
          <a:xfrm>
            <a:off x="5023398" y="726519"/>
            <a:ext cx="3110404" cy="3495100"/>
          </a:xfrm>
          <a:prstGeom prst="rect">
            <a:avLst/>
          </a:prstGeom>
        </p:spPr>
      </p:pic>
      <p:pic>
        <p:nvPicPr>
          <p:cNvPr id="9" name="Picture 8" descr="image.png"/>
          <p:cNvPicPr>
            <a:picLocks noChangeAspect="1"/>
          </p:cNvPicPr>
          <p:nvPr/>
        </p:nvPicPr>
        <p:blipFill>
          <a:blip r:embed="rId3"/>
          <a:stretch>
            <a:fillRect/>
          </a:stretch>
        </p:blipFill>
        <p:spPr>
          <a:xfrm>
            <a:off x="4641850" y="1413430"/>
            <a:ext cx="3873500" cy="2121278"/>
          </a:xfrm>
          <a:prstGeom prst="rect">
            <a:avLst/>
          </a:prstGeom>
        </p:spPr>
      </p:pic>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 and visual design changes to the platform (all apps) to distinguish Next Gen 4 Plans from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r>
              <a:rPr sz="1100" b="0" u="none">
                <a:latin typeface="Avenir"/>
              </a:rPr>
              <a:t>• Comprehensive styling, content, and UI updates to the top/header bar (S&amp;G)</a:t>
            </a:r>
          </a:p>
          <a:p>
            <a:pPr/>
            <a:r>
              <a:rPr sz="1100" b="0" u="none">
                <a:latin typeface="Avenir"/>
              </a:rPr>
              <a:t>• Updates to the main (left) navigation styling (S&amp;G)</a:t>
            </a:r>
          </a:p>
          <a:p>
            <a:pPr/>
            <a:r>
              <a:rPr sz="1100" b="0" u="none">
                <a:latin typeface="Avenir"/>
              </a:rPr>
              <a:t>• Introducing brand-new styling to menu buttons (S&amp;G)</a:t>
            </a:r>
          </a:p>
          <a:p>
            <a:pPr/>
            <a:r>
              <a:rPr sz="1100" b="0" u="none">
                <a:latin typeface="Avenir"/>
              </a:rP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r>
              <a:rPr sz="1100" b="0" u="none">
                <a:latin typeface="Avenir"/>
              </a:rPr>
              <a:t>• Comprehensive styling, content, and UI updates to the top/header bar (CFS)</a:t>
            </a:r>
          </a:p>
          <a:p>
            <a:pPr/>
            <a:r>
              <a:rPr sz="1100" b="0" u="none">
                <a:latin typeface="Avenir"/>
              </a:rPr>
              <a:t>• Updates to the main (left) navigation styling (CFS)</a:t>
            </a:r>
          </a:p>
          <a:p>
            <a:pPr/>
            <a:r>
              <a:rPr sz="1100" b="0" u="none">
                <a:latin typeface="Avenir"/>
              </a:rPr>
              <a:t>• Introducing brand-new styling to menu buttons (CFS)</a:t>
            </a:r>
          </a:p>
          <a:p>
            <a:pPr/>
            <a:r>
              <a:rPr sz="1100" b="0" u="none">
                <a:latin typeface="Avenir"/>
              </a:rP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r>
              <a:rPr sz="1100" b="0" u="none">
                <a:latin typeface="Avenir"/>
              </a:rPr>
              <a:t>1. Refreshed top bar</a:t>
            </a:r>
          </a:p>
          <a:p>
            <a:pPr lvl="1"/>
            <a:r>
              <a:rPr sz="1100" b="0" u="none">
                <a:latin typeface="Avenir"/>
              </a:rPr>
              <a:t>1. New Egnyte logo</a:t>
            </a:r>
          </a:p>
          <a:p>
            <a:pPr lvl="1"/>
            <a:r>
              <a:rPr sz="1100" b="0" u="none">
                <a:latin typeface="Avenir"/>
              </a:rPr>
              <a:t>2. Plan name indicator (Final plan names are not yet determined, so we recommend implementing this with the ability to hide it.)</a:t>
            </a:r>
          </a:p>
          <a:p>
            <a:pPr lvl="1"/>
            <a:r>
              <a:rPr sz="1100" b="0" u="none">
                <a:latin typeface="Avenir"/>
              </a:rPr>
              <a:t>3. Background gradient in the top bar (Initially, we will implement a single gradient, with specific values provided in Figma. Ultimately, each new-generation plan should have a distinct background gradient.)</a:t>
            </a:r>
          </a:p>
          <a:p>
            <a:pPr lvl="1"/>
            <a:r>
              <a:rPr sz="1100" b="0" u="none">
                <a:latin typeface="Avenir"/>
              </a:rPr>
              <a:t>4. Branding bar: Reduced thickness from 4px to 2px. For domains without a defined custom color, we will introduce a new default color. For domains with a custom color set by the client, it should remain unchanged.</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Onboarding: Unlock File/Folder Templates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[11+] Workflow Enhancements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r>
              <a:rPr sz="1100" b="0" u="none">
                <a:latin typeface="Avenir"/>
              </a:rPr>
              <a:t>• Allow users to mark a document as optional as part of the template.</a:t>
            </a:r>
          </a:p>
          <a:p>
            <a:pPr/>
            <a:r>
              <a:rPr sz="1100" b="0" u="none">
                <a:latin typeface="Avenir"/>
              </a:rP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r>
              <a:rPr sz="1100" b="0" u="none">
                <a:latin typeface="Avenir"/>
              </a:rPr>
              <a:t>• While creating an upload request instance, allow users to mark a document as optional or remove the document from a template.</a:t>
            </a:r>
          </a:p>
          <a:p>
            <a:pPr/>
            <a:r>
              <a:rPr sz="1100" b="0" u="none">
                <a:latin typeface="Avenir"/>
              </a:rP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0" u="none">
                <a:latin typeface="Avenir"/>
              </a:rPr>
              <a:t>As a seller, I want to have my customer use a domain without starting a trial, so that they can use the Egnyte product faster.</a:t>
            </a:r>
          </a:p>
          <a:p>
            <a:pPr>
              <a:spcAft>
                <a:spcPts val="600"/>
              </a:spcAft>
            </a:pPr>
            <a:r>
              <a:rPr sz="1100" b="0" u="none">
                <a:latin typeface="Avenir"/>
              </a:rPr>
              <a:t>Requirements Link:</a:t>
            </a:r>
            <a:r>
              <a:rPr sz="1100" b="0" u="sng">
                <a:latin typeface="Avenir"/>
                <a:hlinkClick r:id="rId2"/>
              </a:rPr>
              <a:t>https://egnyte.atlassian.net/wiki/x/IACAP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r>
              <a:rPr sz="1100" b="0" u="none">
                <a:latin typeface="Avenir"/>
              </a:rPr>
              <a:t>• Provide external user management screen in Workspace Settings that shows external users and allows you to remove them</a:t>
            </a:r>
          </a:p>
          <a:p>
            <a:pPr/>
            <a:r>
              <a:rPr sz="1100" b="0" u="none">
                <a:latin typeface="Avenir"/>
              </a:rP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r>
              <a:rPr sz="1100" b="0" u="none">
                <a:latin typeface="Avenir"/>
              </a:rPr>
              <a:t>• Automatically extract key fields from documents submitted via an upload request</a:t>
            </a:r>
          </a:p>
          <a:p>
            <a:pPr/>
            <a:r>
              <a:rPr sz="1100" b="0" u="none">
                <a:latin typeface="Avenir"/>
              </a:rP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r>
              <a:rPr sz="1100" b="0" u="none">
                <a:latin typeface="Avenir"/>
              </a:rPr>
              <a:t>• Add new action to workspace settings to delete the workspace</a:t>
            </a:r>
          </a:p>
          <a:p>
            <a:pPr/>
            <a:r>
              <a:rPr sz="1100" b="0" u="none">
                <a:latin typeface="Avenir"/>
              </a:rP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[05] Enhanced AI copilot</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r>
              <a:rPr sz="1100" b="0" u="none">
                <a:latin typeface="Avenir"/>
              </a:rPr>
              <a:t>• Introduce animated loaders and display helpful loading text during AI response generation in Copilot and Knowledge Base.</a:t>
            </a:r>
          </a:p>
          <a:p>
            <a:pPr/>
            <a:r>
              <a:rPr sz="1100" b="0" u="none">
                <a:latin typeface="Avenir"/>
              </a:rPr>
              <a:t>• Loaders update state every 2 seconds until streaming begins.</a:t>
            </a:r>
          </a:p>
          <a:p>
            <a:pPr/>
            <a:r>
              <a:rPr sz="1100" b="0" u="none">
                <a:latin typeface="Avenir"/>
              </a:rP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idx="1" sz="half"/>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r>
              <a:rPr sz="1100" b="0" u="none">
                <a:latin typeface="Avenir"/>
              </a:rPr>
              <a:t>• When clicked, the feature sends the user’s input to a backend LLM service, which rewrites the prompt to make it more explicit, structured, and contextually rich.</a:t>
            </a:r>
          </a:p>
          <a:p>
            <a:pPr/>
            <a:r>
              <a:rPr sz="1100" b="0" u="none">
                <a:latin typeface="Avenir"/>
              </a:rPr>
              <a:t>• The rewritten prompt helps improve model understanding and response accuracy.</a:t>
            </a:r>
          </a:p>
          <a:p>
            <a:pPr/>
            <a:r>
              <a:rPr sz="1100" b="0" u="none">
                <a:latin typeface="Avenir"/>
              </a:rP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CFS-68088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069588" y="726519"/>
            <a:ext cx="3018024" cy="3495100"/>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[11+] Shore the Core [NPS]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r>
              <a:rPr sz="1100" b="0" u="none">
                <a:latin typeface="Avenir"/>
              </a:rPr>
              <a:t>• Create S&amp;G Insight badge component placed in a Status column of the files list on the folder level</a:t>
            </a:r>
          </a:p>
          <a:p>
            <a:pPr/>
            <a:r>
              <a:rPr sz="1100" b="0" u="none">
                <a:latin typeface="Avenir"/>
              </a:rPr>
              <a:t>• Badge should show the number of S&amp;G Insights for given folder</a:t>
            </a:r>
          </a:p>
          <a:p>
            <a:pPr lvl="1"/>
            <a:r>
              <a:rPr sz="1100" b="0" u="none">
                <a:latin typeface="Avenir"/>
              </a:rPr>
              <a:t>• Number of open issues</a:t>
            </a:r>
          </a:p>
          <a:p>
            <a:pPr lvl="1"/>
            <a:r>
              <a:rPr sz="1100" b="0" u="none">
                <a:latin typeface="Avenir"/>
              </a:rPr>
              <a:t>• number of Sensitive Content</a:t>
            </a:r>
          </a:p>
          <a:p>
            <a:pPr lvl="1"/>
            <a:r>
              <a:rPr sz="1100" b="0" u="none">
                <a:latin typeface="Avenir"/>
              </a:rPr>
              <a:t>• Percent of files older than 5 years</a:t>
            </a:r>
          </a:p>
          <a:p>
            <a:pPr lvl="1"/>
            <a:r>
              <a:rPr sz="1100" b="0" u="none">
                <a:latin typeface="Avenir"/>
              </a:rPr>
              <a:t>• Each S&amp;G Insight needs to have a threshold, and only after exceeding this threshold Insight should be shown</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DEL-41981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59317"/>
            <a:ext cx="3873500" cy="1829503"/>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DEL-44739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[11+] Build Pax8 Distributor Program</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Distinguish MSP partners as managed by Pax8 Distributor</a:t>
            </a:r>
          </a:p>
          <a:p>
            <a:pPr/>
            <a:r>
              <a:rPr sz="1100" b="0" u="none">
                <a:latin typeface="Avenir"/>
              </a:rPr>
              <a:t>• Allow Egnyte internal staff users to manage such MSPs in the Reseller dashboard</a:t>
            </a:r>
          </a:p>
          <a:p>
            <a:pPr/>
            <a:r>
              <a:rPr sz="1100" b="0" u="none">
                <a:latin typeface="Avenir"/>
              </a:rPr>
              <a:t>• Simplify onboarding and approval process (plan category, Pax8 planset, no CC required)</a:t>
            </a:r>
          </a:p>
          <a:p>
            <a:pPr/>
            <a:r>
              <a:rPr sz="1100" b="0" u="none">
                <a:latin typeface="Avenir"/>
              </a:rPr>
              <a:t>• Exclude such partners from financial processes (payments, invoicing)</a:t>
            </a:r>
          </a:p>
          <a:p>
            <a:pPr/>
            <a:r>
              <a:rPr sz="1100" b="0" u="none">
                <a:latin typeface="Avenir"/>
              </a:rPr>
              <a:t>• Adjust existing MSP Reseller dashboard for such partners allowing them only to:</a:t>
            </a:r>
          </a:p>
          <a:p>
            <a:pPr lvl="1"/>
            <a:r>
              <a:rPr sz="1100" b="0" u="none">
                <a:latin typeface="Avenir"/>
              </a:rPr>
              <a:t>• view and access the child domains</a:t>
            </a:r>
          </a:p>
          <a:p>
            <a:pPr lvl="1"/>
            <a:r>
              <a:rPr sz="1100" b="0" u="none">
                <a:latin typeface="Avenir"/>
              </a:rPr>
              <a:t>• manage own employees users</a:t>
            </a:r>
          </a:p>
          <a:p>
            <a:pPr lvl="1"/>
            <a:r>
              <a:rPr sz="1100" b="0" u="none">
                <a:latin typeface="Avenir"/>
              </a:rPr>
              <a:t>• go to their NFR (demo) domain</a:t>
            </a:r>
          </a:p>
          <a:p>
            <a:pPr lvl="1"/>
            <a:r>
              <a:rPr sz="1100" b="0" u="none">
                <a:latin typeface="Avenir"/>
              </a:rPr>
              <a:t>• configure Single SignOn</a:t>
            </a:r>
          </a:p>
          <a:p>
            <a:pPr lvl="1"/>
            <a:r>
              <a:rPr sz="1100" b="0" u="none">
                <a:latin typeface="Avenir"/>
              </a:rPr>
              <a:t>• access Training, Partner Toolkit, My Account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Automation phase 1 - MSP Onboard, Create and Convert Trial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r>
              <a:rPr sz="1100" b="0" u="none">
                <a:latin typeface="Avenir"/>
              </a:rPr>
              <a:t>• Provide automated deployment for first part of transactions requested from SFDC:</a:t>
            </a:r>
          </a:p>
          <a:p>
            <a:pPr lvl="1"/>
            <a:r>
              <a:rPr sz="1100" b="0" u="none">
                <a:latin typeface="Avenir"/>
              </a:rPr>
              <a:t>• starting a trial</a:t>
            </a:r>
          </a:p>
          <a:p>
            <a:pPr lvl="1"/>
            <a:r>
              <a:rPr sz="1100" b="0" u="none">
                <a:latin typeface="Avenir"/>
              </a:rPr>
              <a:t>• converting a trial to paid domain</a:t>
            </a:r>
          </a:p>
          <a:p>
            <a:pPr lvl="1"/>
            <a:r>
              <a:rPr sz="1100" b="0" u="none">
                <a:latin typeface="Avenir"/>
              </a:rPr>
              <a:t>• update plan for Power users and storage accordingly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Automation phase 2 - Upsell and Downsell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r>
              <a:rPr sz="1100" b="0" u="none">
                <a:latin typeface="Avenir"/>
              </a:rPr>
              <a:t>• Provide automated deployment for second part of transactions requested from SFDC for the distributor related partners related to:</a:t>
            </a:r>
          </a:p>
          <a:p>
            <a:pPr lvl="1"/>
            <a:r>
              <a:rPr sz="1100" b="0" u="none">
                <a:latin typeface="Avenir"/>
              </a:rPr>
              <a:t>• any upsell and downsell allowed in the Usage Details tab of the MSP RD UI</a:t>
            </a:r>
          </a:p>
          <a:p>
            <a:pPr lvl="1"/>
            <a:r>
              <a:rPr sz="1100" b="0" u="none">
                <a:latin typeface="Avenir"/>
              </a:rPr>
              <a:t>• change of plan for the child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[07] Autonomous Agents</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r>
              <a:rPr sz="1100" b="0" u="none">
                <a:latin typeface="Avenir"/>
              </a:rPr>
              <a:t>• Integrate GenAI into document workflows to extract structured outputs (e.g., metadata, workflow comments)</a:t>
            </a:r>
          </a:p>
          <a:p>
            <a:pPr/>
            <a:r>
              <a:rPr sz="1100" b="0" u="none">
                <a:latin typeface="Avenir"/>
              </a:rPr>
              <a:t>• Support flexible prompt injection from users or templates for targeted insight generation</a:t>
            </a:r>
          </a:p>
          <a:p>
            <a:pPr/>
            <a:r>
              <a:rPr sz="1100" b="0" u="none">
                <a:latin typeface="Avenir"/>
              </a:rP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r>
              <a:rPr sz="1100" b="0" u="none">
                <a:latin typeface="Avenir"/>
              </a:rPr>
              <a:t>• Faster Onboarding: New users can quickly get started with minimal setup time, which reduces the learning curve and speeds up adoption.</a:t>
            </a:r>
          </a:p>
          <a:p>
            <a:pPr/>
            <a:r>
              <a:rPr sz="1100" b="0" u="none">
                <a:latin typeface="Avenir"/>
              </a:rPr>
              <a:t>• Ease of Use: Pre-configured templates simplify the initial experience, making it less intimidating for users who are not tech-savvy.</a:t>
            </a:r>
          </a:p>
          <a:p>
            <a:pPr/>
            <a:r>
              <a:rPr sz="1100" b="0" u="none">
                <a:latin typeface="Avenir"/>
              </a:rPr>
              <a:t>• Immediate ROI: Users can achieve immediate productivity gains from automation, showcasing the value of AI agents promptly.</a:t>
            </a:r>
          </a:p>
          <a:p>
            <a:pPr/>
            <a:r>
              <a:rPr sz="1100" b="0" u="none">
                <a:latin typeface="Avenir"/>
              </a:rPr>
              <a:t>• Flexibility: While templates provide a good starting point, they can be customized later as users become more comfortable with the platform.</a:t>
            </a:r>
          </a:p>
          <a:p>
            <a:pPr/>
            <a:r>
              <a:rPr sz="1100" b="0" u="none">
                <a:latin typeface="Avenir"/>
              </a:rP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r>
              <a:rPr sz="1100" b="0" u="none">
                <a:latin typeface="Avenir"/>
              </a:rPr>
              <a:t>• Translation Agent:</a:t>
            </a:r>
          </a:p>
          <a:p>
            <a:pPr/>
            <a:r>
              <a:rPr sz="1100" b="0" u="none">
                <a:latin typeface="Avenir"/>
              </a:rPr>
              <a:t>• Document Review Agent:</a:t>
            </a:r>
          </a:p>
          <a:p>
            <a:pPr/>
            <a:r>
              <a:rPr sz="1100" b="0" u="none">
                <a:latin typeface="Avenir"/>
              </a:rPr>
              <a:t>• Job Description Creation Agent:</a:t>
            </a:r>
          </a:p>
          <a:p>
            <a:pPr/>
            <a:r>
              <a:rPr sz="1100" b="0" u="none">
                <a:latin typeface="Avenir"/>
              </a:rPr>
              <a:t>• Web Search Agent:</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3"/>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4"/>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CFS-65268</a:t>
            </a:r>
          </a:p>
        </p:txBody>
      </p:sp>
      <p:sp>
        <p:nvSpPr>
          <p:cNvPr id="7" name="Text Placeholder 6"/>
          <p:cNvSpPr>
            <a:spLocks noGrp="1"/>
          </p:cNvSpPr>
          <p:nvPr>
            <p:ph type="body" idx="13" sz="quarter"/>
          </p:nvPr>
        </p:nvSpPr>
        <p:spPr/>
        <p:txBody>
          <a:bodyPr/>
          <a:lstStyle/>
          <a:p>
            <a:r>
              <a:rPr sz="1100">
                <a:latin typeface="Avenir"/>
                <a:hlinkClick r:id="rId8"/>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r>
              <a:rPr sz="1100" b="0" u="none">
                <a:latin typeface="Avenir"/>
              </a:rPr>
              <a:t>• Time Savings: Automates the labor-intensive process of sifting through historical data, drastically reducing the time spent on research from months to mere days or hours.</a:t>
            </a:r>
          </a:p>
          <a:p>
            <a:pPr/>
            <a:r>
              <a:rPr sz="1100" b="0" u="none">
                <a:latin typeface="Avenir"/>
              </a:rPr>
              <a:t>• Increased Productivity: Allows employees to focus on higher-value tasks by automating repetitive research activities.</a:t>
            </a:r>
          </a:p>
          <a:p>
            <a:pPr/>
            <a:r>
              <a:rPr sz="1100" b="0" u="none">
                <a:latin typeface="Avenir"/>
              </a:rP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r>
              <a:rPr sz="1100" b="0" u="none">
                <a:latin typeface="Avenir"/>
              </a:rPr>
              <a:t>• Time Efficiency: Automates the process of finding answers to repetitive questions, significantly reducing the time spent on each information request.</a:t>
            </a:r>
          </a:p>
          <a:p>
            <a:pPr/>
            <a:r>
              <a:rPr sz="1100" b="0" u="none">
                <a:latin typeface="Avenir"/>
              </a:rP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r>
              <a:rPr sz="1100" b="0" u="none">
                <a:latin typeface="Avenir"/>
              </a:rPr>
              <a:t>• 24/7 operational capability, ensuring tasks are completed even outside regular business hours.</a:t>
            </a:r>
          </a:p>
          <a:p>
            <a:pPr/>
            <a:r>
              <a:rPr sz="1100" b="0" u="none">
                <a:latin typeface="Avenir"/>
              </a:rP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[07] Specialized Agents - AEC</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r>
              <a:rPr sz="1100" b="0" u="none">
                <a:latin typeface="Avenir"/>
              </a:rPr>
              <a:t>1. As a Project Manager / Estimator / VDC team member, I want to open the Smart Spec preview when selecting my specification files, so that I can quickly find the section I’m looking for</a:t>
            </a:r>
          </a:p>
          <a:p>
            <a:pPr/>
            <a:r>
              <a:rPr sz="1100" b="0" u="none">
                <a:latin typeface="Avenir"/>
              </a:rP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r>
              <a:rPr sz="1100" b="0" u="none">
                <a:latin typeface="Avenir"/>
              </a:rPr>
              <a:t>1. As a project engineer / field engineer, I want to easily get answers to regulatory questions, such ashow many ADA accessible parking spots do I need if my parking lot has 100 total parking spaces?</a:t>
            </a:r>
          </a:p>
          <a:p>
            <a:pPr/>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r>
              <a:rPr sz="1100" b="0" u="none">
                <a:latin typeface="Avenir"/>
              </a:rP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When uploading via an Upload Request, the upload goes directly to CFS nodes instead of to EOS (like regular uploads) which limits our ability to support large file uploads and scale the service.</a:t>
            </a:r>
          </a:p>
          <a:p>
            <a:pPr>
              <a:spcAft>
                <a:spcPts val="600"/>
              </a:spcAft>
            </a:pPr>
            <a:r>
              <a:rPr sz="1100" b="1" u="none">
                <a:latin typeface="Avenir"/>
              </a:rPr>
              <a:t>User Story</a:t>
            </a:r>
          </a:p>
          <a:p>
            <a:pPr>
              <a:spcAft>
                <a:spcPts val="600"/>
              </a:spcAft>
            </a:pPr>
            <a:r>
              <a:rPr sz="1100" b="0" u="none">
                <a:latin typeface="Avenir"/>
              </a:rPr>
              <a:t>As an uploader, I want to upload large files quickly so that I can finish my upload request</a:t>
            </a:r>
          </a:p>
          <a:p>
            <a:pPr>
              <a:spcAft>
                <a:spcPts val="600"/>
              </a:spcAft>
            </a:pPr>
            <a:r>
              <a:rPr sz="1100" b="1" u="none">
                <a:latin typeface="Avenir"/>
              </a:rPr>
              <a:t>Feature Description</a:t>
            </a:r>
          </a:p>
          <a:p>
            <a:pPr/>
            <a:r>
              <a:rPr sz="1100" b="0" u="none">
                <a:latin typeface="Avenir"/>
              </a:rPr>
              <a:t>• Upload directly to EOS instead of CFS</a:t>
            </a:r>
          </a:p>
          <a:p>
            <a:pPr/>
            <a:r>
              <a:rPr sz="1100" b="0" u="none">
                <a:latin typeface="Avenir"/>
              </a:rPr>
              <a:t>• Increase file size support to multi-GB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r>
              <a:rPr sz="1100" b="0" u="none">
                <a:latin typeface="Avenir"/>
              </a:rPr>
              <a:t>• Issues view - Count of rendered items in the list is displayed</a:t>
            </a:r>
          </a:p>
          <a:p>
            <a:pPr lvl="1"/>
            <a:r>
              <a:rPr sz="1100" b="0" u="none">
                <a:latin typeface="Avenir"/>
              </a:rPr>
              <a:t>• Ideally we show displayed and total counts</a:t>
            </a:r>
          </a:p>
          <a:p>
            <a:pPr lvl="1"/>
            <a:r>
              <a:rPr sz="1100" b="0" u="none">
                <a:latin typeface="Avenir"/>
              </a:rPr>
              <a:t>• For example, if there is 10,000 issues in "open status", but I can only display 5,000, the following count should be displayed</a:t>
            </a:r>
          </a:p>
          <a:p>
            <a:pPr lvl="2"/>
            <a:r>
              <a:rPr sz="1100" b="0" u="none">
                <a:latin typeface="Avenir"/>
              </a:rPr>
              <a:t>• 5,000 of 10,000</a:t>
            </a:r>
          </a:p>
          <a:p>
            <a:pPr/>
            <a:r>
              <a:rPr sz="1100" b="0" u="none">
                <a:latin typeface="Avenir"/>
              </a:rPr>
              <a:t>• SC view - Count of rendered items in the list is displayed</a:t>
            </a:r>
          </a:p>
          <a:p>
            <a:pPr lvl="1"/>
            <a:r>
              <a:rPr sz="1100" b="0" u="none">
                <a:latin typeface="Avenir"/>
              </a:rPr>
              <a:t>• Ideally we show displayed and total counts</a:t>
            </a:r>
          </a:p>
          <a:p>
            <a:pPr lvl="1"/>
            <a:r>
              <a:rPr sz="1100" b="0" u="none">
                <a:latin typeface="Avenir"/>
              </a:rPr>
              <a:t>• For example, if there is 10,000 locations with sensitive content in the current filter, but I can only display 5,000, the following count should be displayed</a:t>
            </a:r>
          </a:p>
          <a:p>
            <a:pPr lvl="2"/>
            <a:r>
              <a:rPr sz="1100" b="0" u="none">
                <a:latin typeface="Avenir"/>
              </a:rPr>
              <a:t>• 5,000 of 10,000</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r>
              <a:rPr sz="1100" b="0" u="none">
                <a:latin typeface="Avenir"/>
              </a:rP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r>
              <a:rPr sz="1100" b="0" u="none">
                <a:latin typeface="Avenir"/>
              </a:rPr>
              <a:t>• Sync Status Updates from Secure &amp; Govern to ServiceNow: Allow updates made to the ticket status in Secure &amp; Govern (if any) to sync back to ServiceNow. This ensures that both platforms maintain a consistent view of the ticket’s current state.</a:t>
            </a:r>
          </a:p>
          <a:p>
            <a:pPr/>
            <a:r>
              <a:rPr sz="1100" b="0" u="none">
                <a:latin typeface="Avenir"/>
              </a:rPr>
              <a:t>• Reduce Communication Gaps: The sync helps eliminate communication gaps, ensuring that teams using Secure &amp; Govern can see the latest ticket status without needing to switch platforms.</a:t>
            </a:r>
          </a:p>
          <a:p>
            <a:pPr/>
            <a:r>
              <a:rPr sz="1100" b="0" u="none">
                <a:latin typeface="Avenir"/>
              </a:rP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r>
              <a:rPr sz="1100" b="0" u="none">
                <a:latin typeface="Avenir"/>
              </a:rPr>
              <a:t>• Clickable Ticket Link: Make the ticket ID or title clickable to open the full ServiceNow ticket in a new window or tab. This provides quick access to the full ticket details if more in-depth review or actions are needed.</a:t>
            </a:r>
          </a:p>
          <a:p>
            <a:pPr/>
            <a:r>
              <a:rPr sz="1100" b="0" u="none">
                <a:latin typeface="Avenir"/>
              </a:rPr>
              <a:t>• Live Status Updates in Pane: Ensure that the ticket status in the third pane updates in real-time (via the bidirectional sync) so that users have an up-to-date view of the issue’s progress.</a:t>
            </a:r>
          </a:p>
          <a:p>
            <a:pPr/>
            <a:r>
              <a:rPr sz="1100" b="0" u="none">
                <a:latin typeface="Avenir"/>
              </a:rP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r>
              <a:rPr sz="1100" b="0" u="none">
                <a:latin typeface="Avenir"/>
              </a:rPr>
              <a:t>• Streamlined Incident Management: By integrating status updates and a visual display of ServiceNow tickets in Secure &amp; Govern, incident management becomes more streamlined, as users can track and respond to incidents directly.</a:t>
            </a:r>
          </a:p>
          <a:p>
            <a:pPr/>
            <a:r>
              <a:rPr sz="1100" b="0" u="none">
                <a:latin typeface="Avenir"/>
              </a:rPr>
              <a:t>• Improved Transparency and Communication: Both the security and IT teams gain access to the latest status, improving transparency and collaboration. Secure &amp; Govern users can see real-time ticket information without accessing ServiceNow directly.</a:t>
            </a:r>
          </a:p>
          <a:p>
            <a:pPr/>
            <a:r>
              <a:rPr sz="1100" b="0" u="none">
                <a:latin typeface="Avenir"/>
              </a:rP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r>
              <a:rPr sz="1100" b="0" u="none">
                <a:latin typeface="Avenir"/>
              </a:rP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Prepare designs to organise the application according to the best UX practices and adding the look and feel currently used in other Egnyte applications.</a:t>
            </a:r>
          </a:p>
          <a:p>
            <a:pPr/>
            <a:r>
              <a:rPr sz="1100" b="0" u="none">
                <a:latin typeface="Avenir"/>
              </a:rPr>
              <a:t>• For Q2 work on designs for several tabs:</a:t>
            </a:r>
          </a:p>
          <a:p>
            <a:pPr lvl="1"/>
            <a:r>
              <a:rPr sz="1100" b="0" u="none">
                <a:latin typeface="Avenir"/>
              </a:rPr>
              <a:t>• My Users</a:t>
            </a:r>
          </a:p>
          <a:p>
            <a:pPr lvl="1"/>
            <a:r>
              <a:rPr sz="1100" b="0" u="none">
                <a:latin typeface="Avenir"/>
              </a:rPr>
              <a:t>• User profile</a:t>
            </a:r>
          </a:p>
          <a:p>
            <a:pPr lvl="1"/>
            <a:r>
              <a:rPr sz="1100" b="0" u="none">
                <a:latin typeface="Avenir"/>
              </a:rPr>
              <a:t>• My Company</a:t>
            </a:r>
          </a:p>
          <a:p>
            <a:pPr lvl="1"/>
            <a:r>
              <a:rPr sz="1100" b="0" u="none">
                <a:latin typeface="Avenir"/>
              </a:rPr>
              <a:t>• Configuration</a:t>
            </a:r>
          </a:p>
          <a:p>
            <a:pPr lvl="1"/>
            <a:r>
              <a:rPr sz="1100" b="0" u="none">
                <a:latin typeface="Avenir"/>
              </a:rPr>
              <a:t>• Dashboard</a:t>
            </a:r>
          </a:p>
          <a:p>
            <a:pPr lvl="1"/>
            <a:r>
              <a:rPr sz="1100" b="0" u="none">
                <a:latin typeface="Avenir"/>
              </a:rPr>
              <a:t>• Contract link &amp; Pricing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r>
              <a:rPr sz="1100" b="0" u="none">
                <a:latin typeface="Avenir"/>
              </a:rPr>
              <a:t>• Original file location (domain and path)</a:t>
            </a:r>
          </a:p>
          <a:p>
            <a:pPr/>
            <a:r>
              <a:rPr sz="1100" b="0" u="none">
                <a:latin typeface="Avenir"/>
              </a:rP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Partners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r>
              <a:rPr sz="1100" b="0" u="none">
                <a:latin typeface="Avenir"/>
              </a:rPr>
              <a:t>1. UX design is required and that is available already</a:t>
            </a:r>
          </a:p>
          <a:p>
            <a:pPr/>
            <a:r>
              <a:rPr sz="1100" b="0" u="none">
                <a:latin typeface="Avenir"/>
              </a:rPr>
              <a:t>2. A new Procore widget should be created on the Dashboard.</a:t>
            </a:r>
          </a:p>
          <a:p>
            <a:pPr/>
            <a:r>
              <a:rPr sz="1100" b="0" u="none">
                <a:latin typeface="Avenir"/>
              </a:rPr>
              <a:t>3. Once configured, the widget should include the Procore Project being synced, the Egnyte folder selected for syncing, the last successful sync, and the service account used.</a:t>
            </a:r>
          </a:p>
          <a:p>
            <a:pPr/>
            <a:r>
              <a:rPr sz="1100" b="0" u="none">
                <a:latin typeface="Avenir"/>
              </a:rPr>
              <a:t>4. The widget should be visible on the project dashboard only for users that have enabled the integration.</a:t>
            </a:r>
          </a:p>
          <a:p>
            <a:pPr/>
            <a:r>
              <a:rPr sz="1100" b="0" u="none">
                <a:latin typeface="Avenir"/>
              </a:rPr>
              <a:t>5. Admins or PUs with permissions to configure the Procore Project sync should be able to initiate the configuration directly from the Project Dashboard widget.</a:t>
            </a:r>
          </a:p>
          <a:p>
            <a:pPr/>
            <a:r>
              <a:rPr sz="1100" b="0" u="none">
                <a:latin typeface="Avenir"/>
              </a:rPr>
              <a:t>6. Admins or PUs with permissions to configure the Procore Project sync should be able to stop and remove the connection directly from the Project Dashboard widget.</a:t>
            </a:r>
          </a:p>
          <a:p>
            <a:pPr/>
            <a:r>
              <a:rPr sz="1100" b="0" u="none">
                <a:latin typeface="Avenir"/>
              </a:rP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r>
              <a:rPr sz="1100" b="0" u="none">
                <a:latin typeface="Avenir"/>
              </a:rPr>
              <a:t>• https://egnyte.atlassian.net/wiki/spaces/AEC/pages/1262190598/Procore+Widget+Requirements+-+Project+Dashboard</a:t>
            </a:r>
          </a:p>
          <a:p>
            <a:pPr/>
            <a:r>
              <a:rPr sz="1100" b="0" u="none">
                <a:latin typeface="Avenir"/>
              </a:rPr>
              <a:t>• https://www.figma.com/design/ZBxPaDgTrrYniqCXSU4D4L/AEC-~~-Procore-dashboard-widget-~~-Q1-2025?node-id=1-4&amp;p=f&amp;t=17kEzoN1x59VZ6ve-0</a:t>
            </a:r>
          </a:p>
          <a:p>
            <a:pPr>
              <a:spcAft>
                <a:spcPts val="800"/>
              </a:spcAft>
            </a:pPr>
            <a:r>
              <a:rPr sz="1100" b="1" u="none">
                <a:latin typeface="Avenir"/>
              </a:rPr>
              <a:t>Expectation for Q2-2025:</a:t>
            </a:r>
          </a:p>
          <a:p>
            <a:pPr/>
            <a:r>
              <a:rPr sz="1100" b="0" u="none">
                <a:latin typeface="Avenir"/>
              </a:rP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idx="1" sz="half"/>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IOS-13443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r>
              <a:rPr sz="1100" b="0" u="none">
                <a:latin typeface="Avenir"/>
              </a:rPr>
              <a:t>1. Widget Display and Interaction -As a user, I want to view widgets like Egnyte Copilot, Bookmarks, Recent Files, and Project Folders, on the homepage so that I can quickly access relevant content and actions.</a:t>
            </a:r>
          </a:p>
          <a:p>
            <a:pPr/>
            <a:r>
              <a:rPr sz="1100" b="0" u="none">
                <a:latin typeface="Avenir"/>
              </a:rPr>
              <a:t>2. Quick Access Links -As a user, I want to have quick access links on the homepage for actions I often perform like File Upload, and mobile-specific features like Smart Upload updates, so that I can perform tasks efficiently from the homepage.</a:t>
            </a:r>
          </a:p>
          <a:p>
            <a:pPr/>
            <a:r>
              <a:rPr sz="1100" b="0" u="none">
                <a:latin typeface="Avenir"/>
              </a:rPr>
              <a:t>3. Widget Customization -As a user, I want to be able to customize my homepage by showing or hiding specific widgets so that my homepage displays only the information and tools I need.</a:t>
            </a:r>
          </a:p>
          <a:p>
            <a:pPr/>
            <a:r>
              <a:rPr sz="1100" b="0" u="none">
                <a:latin typeface="Avenir"/>
              </a:rP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r>
              <a:rPr sz="1100" b="0" u="none">
                <a:latin typeface="Avenir"/>
              </a:rPr>
              <a:t>• Tenant ID</a:t>
            </a:r>
          </a:p>
          <a:p>
            <a:pPr/>
            <a:r>
              <a:rPr sz="1100" b="0" u="none">
                <a:latin typeface="Avenir"/>
              </a:rPr>
              <a:t>• Tenant name (nice to have)</a:t>
            </a:r>
          </a:p>
          <a:p>
            <a:pPr/>
            <a:r>
              <a:rPr sz="1100" b="0" u="none">
                <a:latin typeface="Avenir"/>
              </a:rPr>
              <a:t>• Policy state (enabled/disabled)</a:t>
            </a:r>
          </a:p>
          <a:p>
            <a:pPr/>
            <a:r>
              <a:rPr sz="1100" b="0" u="none">
                <a:latin typeface="Avenir"/>
              </a:rPr>
              <a:t>• Associated CC policies (policy ID)</a:t>
            </a:r>
          </a:p>
          <a:p>
            <a:pPr/>
            <a:r>
              <a:rPr sz="1100" b="0" u="none">
                <a:latin typeface="Avenir"/>
              </a:rPr>
              <a:t>• Associated sources (source ID)</a:t>
            </a:r>
          </a:p>
          <a:p>
            <a:pPr/>
            <a:r>
              <a:rPr sz="1100" b="0" u="none">
                <a:latin typeface="Avenir"/>
              </a:rPr>
              <a:t>• Number of files labeled</a:t>
            </a:r>
          </a:p>
          <a:p>
            <a:pPr/>
            <a:r>
              <a:rPr sz="1100" b="0" u="none">
                <a:latin typeface="Avenir"/>
              </a:rPr>
              <a:t>• Update schedule TBD (maybe every 24 hours)</a:t>
            </a:r>
          </a:p>
          <a:p>
            <a:pPr>
              <a:spcAft>
                <a:spcPts val="600"/>
              </a:spcAft>
            </a:pPr>
            <a:r>
              <a:rPr sz="1100" b="0" u="none">
                <a:latin typeface="Avenir"/>
              </a:rPr>
              <a:t>If it's built for generic doc labeling info:</a:t>
            </a:r>
          </a:p>
          <a:p>
            <a:pPr/>
            <a:r>
              <a:rPr sz="1100" b="0" u="none">
                <a:latin typeface="Avenir"/>
              </a:rPr>
              <a:t>• Mark individual patterns (yes/no)</a:t>
            </a:r>
          </a:p>
          <a:p>
            <a:pPr/>
            <a:r>
              <a:rPr sz="1100" b="0" u="none">
                <a:latin typeface="Avenir"/>
              </a:rPr>
              <a:t>• Write persistent labels (yes/no)</a:t>
            </a:r>
          </a:p>
          <a:p>
            <a:pPr/>
            <a:r>
              <a:rPr sz="1100" b="0" u="none">
                <a:latin typeface="Avenir"/>
              </a:rPr>
              <a:t>• Policy name</a:t>
            </a:r>
          </a:p>
          <a:p>
            <a:pPr/>
            <a:r>
              <a:rPr sz="1100" b="0" u="none">
                <a:latin typeface="Avenir"/>
              </a:rPr>
              <a:t>• Description</a:t>
            </a:r>
          </a:p>
          <a:p>
            <a:pPr>
              <a:spcAft>
                <a:spcPts val="600"/>
              </a:spcAft>
            </a:pPr>
            <a:r>
              <a:rPr sz="1100" b="0" u="none">
                <a:latin typeface="Avenir"/>
              </a:rPr>
              <a:t>Ideas:</a:t>
            </a:r>
          </a:p>
          <a:p>
            <a:pPr/>
            <a:r>
              <a:rPr sz="1100" b="0" u="none">
                <a:latin typeface="Avenir"/>
              </a:rPr>
              <a:t>• Make information available in admin panel</a:t>
            </a:r>
          </a:p>
          <a:p>
            <a:pPr lvl="1"/>
            <a:r>
              <a:rPr sz="1100" b="0" u="none">
                <a:latin typeface="Avenir"/>
              </a:rPr>
              <a:t>• This may be quick solution, but might only be for the SCII (and LPTR) labeling policy</a:t>
            </a:r>
          </a:p>
          <a:p>
            <a:pPr/>
            <a:r>
              <a:rPr sz="1100" b="0" u="none">
                <a:latin typeface="Avenir"/>
              </a:rPr>
              <a:t>• Make information available in BQ</a:t>
            </a:r>
          </a:p>
          <a:p>
            <a:pPr lvl="1"/>
            <a:r>
              <a:rPr sz="1100" b="0" u="none">
                <a:latin typeface="Avenir"/>
              </a:rPr>
              <a:t>• Would be usable by more teams (like the data team)</a:t>
            </a:r>
          </a:p>
          <a:p>
            <a:pPr lvl="1"/>
            <a:r>
              <a:rPr sz="1100" b="0" u="none">
                <a:latin typeface="Avenir"/>
              </a:rPr>
              <a:t>• Could be expanded to include all labeling policies</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Abnormal Move/Copy Detection + Reduce Explorer False Positives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https://egnyte.atlassian.net/wiki/spaces/DEL/pages/1538884626/Unusual+Access+-+Productize+POC+MVP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r>
              <a:rPr sz="1100" b="0" u="none">
                <a:latin typeface="Avenir"/>
              </a:rPr>
              <a:t>• Ask Q&amp;A feature to be available for text and image files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r>
              <a:rPr sz="1100" b="0" u="none">
                <a:latin typeface="Avenir"/>
              </a:rPr>
              <a:t>• Knowledge base chat interface to be available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IOS-14110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 MVP</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r>
              <a:rPr sz="1100" b="0" u="none">
                <a:latin typeface="Avenir"/>
              </a:rPr>
              <a:t>• Provide aunified experiencefor prospects toexplore, trial, and upgrade planswithin and across PVIs.</a:t>
            </a:r>
          </a:p>
          <a:p>
            <a:pPr/>
            <a:r>
              <a:rPr sz="1100" b="0" u="none">
                <a:latin typeface="Avenir"/>
              </a:rPr>
              <a:t>• Expand {}self-service functionality{}, allowing users to start trials and upgrade plans independently while enabling sales to guide the process when needed.</a:t>
            </a:r>
          </a:p>
          <a:p>
            <a:pPr/>
            <a:r>
              <a:rPr sz="1100" b="0" u="none">
                <a:latin typeface="Avenir"/>
              </a:rPr>
              <a:t>• &lt;span data-color="var(~~-ds-text, #172b4d)"&gt;Improve &lt;/span&gt;{}plan discoverability and flexibility{}&lt;span data-color="var(~~-ds-text, #172b4d)"&gt;, making it easier for customers to evaluate and select the plan that best suits their needs.&lt;/span&gt;</a:t>
            </a:r>
          </a:p>
          <a:p>
            <a:pPr/>
            <a:r>
              <a:rPr sz="1100" b="0" u="none">
                <a:latin typeface="Avenir"/>
              </a:rP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r>
              <a:rPr sz="1100" b="0" u="none">
                <a:latin typeface="Avenir"/>
              </a:rPr>
              <a:t>1. Slow Folder Creation – Creating a new folder takes a significant amount of time, causing delays\.</a:t>
            </a:r>
          </a:p>
          <a:p>
            <a:pPr/>
            <a:r>
              <a:rPr sz="1100" b="0" u="none">
                <a:latin typeface="Avenir"/>
              </a:rP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r>
              <a:rPr sz="1100" b="0" u="none">
                <a:latin typeface="Avenir"/>
              </a:rP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r>
              <a:rPr sz="1100" b="0" u="none">
                <a:latin typeface="Avenir"/>
              </a:rPr>
              <a:t>• Review possible options</a:t>
            </a:r>
          </a:p>
          <a:p>
            <a:pPr/>
            <a:r>
              <a:rPr sz="1100" b="0" u="none">
                <a:latin typeface="Avenir"/>
              </a:rPr>
              <a:t>• Select the solution</a:t>
            </a:r>
          </a:p>
          <a:p>
            <a:pPr/>
            <a:r>
              <a:rPr sz="1100" b="0" u="none">
                <a:latin typeface="Avenir"/>
              </a:rPr>
              <a:t>• Coordinate with TechOPS and external teams to establish a contract</a:t>
            </a:r>
          </a:p>
          <a:p>
            <a:pPr/>
            <a:r>
              <a:rPr sz="1100" b="0" u="none">
                <a:latin typeface="Avenir"/>
              </a:rP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r>
              <a:rPr sz="1100" b="0" u="none">
                <a:latin typeface="Avenir"/>
              </a:rPr>
              <a:t>• New next to Settings, drives user to Subscription: Trial Add-Ons</a:t>
            </a:r>
          </a:p>
          <a:p>
            <a:pPr/>
            <a:r>
              <a:rPr sz="1100" b="0" u="none">
                <a:latin typeface="Avenir"/>
              </a:rP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As part of document-centric workflows, customers often want to create a "final" version of a document in PDF format.  Today that has to be done manually and then uploaded to Egnyte.</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r>
              <a:rPr sz="1100" b="0" u="none">
                <a:latin typeface="Avenir"/>
              </a:rPr>
              <a:t>• Add a new PDF Conversion step to the Automated Action step in workflows</a:t>
            </a:r>
          </a:p>
          <a:p>
            <a:pPr/>
            <a:r>
              <a:rPr sz="1100" b="0" u="none">
                <a:latin typeface="Avenir"/>
              </a:rPr>
              <a:t>• Enable this only when the customer has the PDF Add-On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As a Product Manager, I want to capture all events that make a call to CFS API to be captured in MixPanel; so that we ensure that all important events are tracked and sent to SFDC.</a:t>
            </a:r>
          </a:p>
          <a:p>
            <a:pPr>
              <a:spcAft>
                <a:spcPts val="600"/>
              </a:spcAft>
            </a:pPr>
            <a:r>
              <a:rPr sz="1100" b="0" u="none">
                <a:latin typeface="Avenir"/>
              </a:rPr>
              <a:t>Requirements Link:</a:t>
            </a:r>
            <a:r>
              <a:rPr sz="1100" b="0" u="sng">
                <a:latin typeface="Avenir"/>
                <a:hlinkClick r:id="rId2"/>
              </a:rPr>
              <a:t>https://egnyte.atlassian.net/wiki/x/CADnXg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APPS-13645</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Event-based updates for Pending Tasks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r>
              <a:rPr sz="1100" b="0" u="none">
                <a:latin typeface="Avenir"/>
              </a:rPr>
              <a:t>• New widget on home page showing assigned tasks</a:t>
            </a:r>
          </a:p>
          <a:p>
            <a:pPr/>
            <a:r>
              <a:rPr sz="1100" b="0" u="none">
                <a:latin typeface="Avenir"/>
              </a:rPr>
              <a:t>• First iteration will include workflow tasks and assigned S&amp;G issues</a:t>
            </a:r>
          </a:p>
          <a:p>
            <a:pPr/>
            <a:r>
              <a:rPr sz="1100" b="0" u="none">
                <a:latin typeface="Avenir"/>
              </a:rP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Restricting CC and other scans on migration sources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DEL-44953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last completed scan time to Permissions View</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S&amp;G Permissions View syncs with CFS via regular scans. However, customers don't have visibility into when the most recent scan was completed, so they can be confused when the permissions between S&amp;G and CFS don't match</a:t>
            </a:r>
          </a:p>
          <a:p>
            <a:pPr>
              <a:spcAft>
                <a:spcPts val="600"/>
              </a:spcAft>
            </a:pPr>
            <a:r>
              <a:rPr sz="1100" b="1" u="none">
                <a:latin typeface="Avenir"/>
              </a:rPr>
              <a:t>User Story</a:t>
            </a:r>
          </a:p>
          <a:p>
            <a:pPr>
              <a:spcAft>
                <a:spcPts val="600"/>
              </a:spcAft>
            </a:pPr>
            <a:r>
              <a:rPr sz="1100" b="0" u="none">
                <a:latin typeface="Avenir"/>
              </a:rPr>
              <a:t>As an admin, I would like visibility into when the Permissions View in S&amp;G was most recently updated</a:t>
            </a:r>
          </a:p>
          <a:p>
            <a:pPr>
              <a:spcAft>
                <a:spcPts val="600"/>
              </a:spcAft>
            </a:pPr>
            <a:r>
              <a:rPr sz="1100" b="1" u="none">
                <a:latin typeface="Avenir"/>
              </a:rPr>
              <a:t>Feature Description</a:t>
            </a:r>
          </a:p>
          <a:p>
            <a:pPr/>
            <a:r>
              <a:rPr sz="1100" b="0" u="none">
                <a:latin typeface="Avenir"/>
              </a:rPr>
              <a:t>• Provide information in the Permissions View on the last completed scan time</a:t>
            </a:r>
          </a:p>
          <a:p>
            <a:pPr/>
            <a:r>
              <a:rPr sz="1100" b="0" u="none">
                <a:latin typeface="Avenir"/>
              </a:rPr>
              <a:t>• This should be similar to the 'last scan' time that is shown in the content lifecycle 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DEL-44649</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6329"/>
            <a:ext cx="3873500" cy="241548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Cloud Agent - Phase 3</a:t>
            </a:r>
          </a:p>
        </p:txBody>
      </p:sp>
      <p:sp>
        <p:nvSpPr>
          <p:cNvPr id="3" name="Content Placeholder 2"/>
          <p:cNvSpPr>
            <a:spLocks noGrp="1"/>
          </p:cNvSpPr>
          <p:nvPr>
            <p:ph idx="1" sz="half"/>
          </p:nvPr>
        </p:nvSpPr>
        <p:spPr/>
        <p:txBody>
          <a:bodyPr/>
          <a:lstStyle/>
          <a:p>
            <a:pPr>
              <a:spcAft>
                <a:spcPts val="600"/>
              </a:spcAft>
            </a:pPr>
            <a:r>
              <a:rPr sz="1100" b="0" u="none">
                <a:latin typeface="Avenir"/>
              </a:rPr>
              <a:t>CMM/S&amp;G Integration - Phase 3</a:t>
            </a:r>
          </a:p>
          <a:p>
            <a:pPr>
              <a:spcAft>
                <a:spcPts val="600"/>
              </a:spcAft>
            </a:pPr>
            <a:r>
              <a:rPr sz="1100" b="0" u="none">
                <a:latin typeface="Avenir"/>
              </a:rPr>
              <a:t>As part of phase 1, 2 points covered</a:t>
            </a:r>
          </a:p>
          <a:p>
            <a:pPr/>
            <a:r>
              <a:rPr sz="1100" b="0" u="none">
                <a:latin typeface="Avenir"/>
              </a:rPr>
              <a:t>• CMM Agent Installer should be able to register in S&amp;G Env</a:t>
            </a:r>
          </a:p>
          <a:p>
            <a:pPr/>
            <a:r>
              <a:rPr sz="1100" b="0" u="none">
                <a:latin typeface="Avenir"/>
              </a:rPr>
              <a:t>• Once installed, it should reflect meta data of customer machine on CMM UI</a:t>
            </a:r>
          </a:p>
          <a:p>
            <a:pPr/>
            <a:r>
              <a:rPr sz="1100" b="0" u="none">
                <a:latin typeface="Avenir"/>
              </a:rPr>
              <a:t>• Permissions and local users/groups should also be reflected</a:t>
            </a:r>
          </a:p>
          <a:p>
            <a:pPr/>
            <a:r>
              <a:rPr sz="1100" b="0" u="none">
                <a:latin typeface="Avenir"/>
              </a:rPr>
              <a:t>• Migration should be allowed for this source.</a:t>
            </a:r>
          </a:p>
          <a:p>
            <a:pPr/>
            <a:r>
              <a:rPr sz="1100" b="0" u="none">
                <a:latin typeface="Avenir"/>
              </a:rPr>
              <a:t>• Remediation</a:t>
            </a:r>
          </a:p>
          <a:p>
            <a:pPr/>
            <a:r>
              <a:rPr sz="1100" b="0" u="none">
                <a:latin typeface="Avenir"/>
              </a:rPr>
              <a:t>• DPC</a:t>
            </a:r>
          </a:p>
          <a:p>
            <a:pPr/>
            <a:r>
              <a:rPr sz="1100" b="0" u="none">
                <a:latin typeface="Avenir"/>
              </a:rPr>
              <a:t>• AD onnectore</a:t>
            </a:r>
          </a:p>
          <a:p>
            <a:pPr>
              <a:spcAft>
                <a:spcPts val="600"/>
              </a:spcAft>
            </a:pPr>
            <a:r>
              <a:rPr sz="1100" b="0" u="none">
                <a:latin typeface="Avenir"/>
              </a:rPr>
              <a:t>As part of phase 3</a:t>
            </a:r>
          </a:p>
          <a:p>
            <a:pPr/>
            <a:r>
              <a:rPr sz="1100" b="0" u="none">
                <a:latin typeface="Avenir"/>
              </a:rPr>
              <a:t>• Custom migration</a:t>
            </a:r>
          </a:p>
          <a:p>
            <a:pPr/>
            <a:r>
              <a:rPr sz="1100" b="0" u="none">
                <a:latin typeface="Avenir"/>
              </a:rPr>
              <a:t>• Event driven</a:t>
            </a:r>
          </a:p>
          <a:p>
            <a:pPr/>
            <a:r>
              <a:rPr sz="1100" b="0" u="none">
                <a:latin typeface="Avenir"/>
              </a:rPr>
              <a:t>• Delta snapshot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EMT-12573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[Supportability] 1 Modify Action item for Download Events in Audit Reports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https://jira.egnyte-it.com/browse/PM-1800</a:t>
            </a:r>
          </a:p>
          <a:p>
            <a:pPr>
              <a:spcAft>
                <a:spcPts val="600"/>
              </a:spcAft>
            </a:pPr>
            <a:r>
              <a:rPr sz="1100" b="0" u="none">
                <a:latin typeface="Avenir"/>
              </a:rPr>
              <a:t>We need to enhance the level of detail in the event descriptions within the Audit Report.</a:t>
            </a:r>
          </a:p>
          <a:p>
            <a:pPr>
              <a:spcAft>
                <a:spcPts val="600"/>
              </a:spcAft>
            </a:pPr>
            <a:r>
              <a:rPr sz="1100" b="0" u="none">
                <a:latin typeface="Avenir"/>
              </a:rPr>
              <a:t>For instance, when the following action occurs:</a:t>
            </a:r>
          </a:p>
          <a:p>
            <a:pPr>
              <a:spcAft>
                <a:spcPts val="600"/>
              </a:spcAft>
            </a:pPr>
            <a:r>
              <a:rPr sz="1100" b="0" u="none">
                <a:latin typeface="Avenir"/>
              </a:rPr>
              <a:t>Download File specifically for Desktop App</a:t>
            </a:r>
          </a:p>
          <a:p>
            <a:pPr>
              <a:spcAft>
                <a:spcPts val="600"/>
              </a:spcAft>
            </a:pPr>
            <a:r>
              <a:rPr sz="1100" b="0" u="none">
                <a:latin typeface="Avenir"/>
              </a:rPr>
              <a:t>They are all currently logged as "Download" events in the report. To</a:t>
            </a:r>
            <a:r>
              <a:rPr sz="1100" b="0" u="none">
                <a:latin typeface="Avenir"/>
              </a:rPr>
              <a:t>improve clarity and accuracy, each of these actions should be captured</a:t>
            </a:r>
            <a:r>
              <a:rPr sz="1100" b="0" u="none">
                <a:latin typeface="Avenir"/>
              </a:rPr>
              <a:t>and labeled distinctly with separate descriptions.</a:t>
            </a:r>
          </a:p>
          <a:p>
            <a:pPr>
              <a:spcAft>
                <a:spcPts val="600"/>
              </a:spcAft>
            </a:pPr>
            <a:r>
              <a:rPr sz="1100" b="0" u="none">
                <a:latin typeface="Avenir"/>
              </a:rPr>
              <a:t>EG.</a:t>
            </a:r>
          </a:p>
          <a:p>
            <a:pPr>
              <a:spcAft>
                <a:spcPts val="600"/>
              </a:spcAft>
            </a:pPr>
            <a:r>
              <a:rPr sz="1100" b="0" u="none">
                <a:latin typeface="Avenir"/>
              </a:rPr>
              <a:t>Metadata (Should be a more detailed explanation)</a:t>
            </a:r>
          </a:p>
          <a:p>
            <a:pPr>
              <a:spcAft>
                <a:spcPts val="600"/>
              </a:spcAft>
            </a:pPr>
            <a:r>
              <a:rPr sz="1100" b="0" u="none">
                <a:latin typeface="Avenir"/>
              </a:rPr>
              <a:t>offline sync</a:t>
            </a:r>
          </a:p>
          <a:p>
            <a:pPr>
              <a:spcAft>
                <a:spcPts val="600"/>
              </a:spcAft>
            </a:pPr>
            <a:r>
              <a:rPr sz="1100" b="0" u="none">
                <a:latin typeface="Avenir"/>
              </a:rPr>
              <a:t>Manual download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[Supportability] 2 A feature or button to clear permissions for Admins on CFS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https://jira.egnyte-it.com/browse/PM-1614</a:t>
            </a:r>
          </a:p>
          <a:p>
            <a:pPr>
              <a:spcAft>
                <a:spcPts val="600"/>
              </a:spcAft>
            </a:pPr>
            <a:r>
              <a:rPr sz="1100" b="1" u="none">
                <a:latin typeface="Avenir"/>
              </a:rPr>
              <a:t>Feature Request:</a:t>
            </a:r>
            <a:r>
              <a:rPr sz="1100" b="0" u="none">
                <a:latin typeface="Avenir"/>
              </a:rPr>
              <a:t>To have a button or feature to clear</a:t>
            </a:r>
            <a:r>
              <a:rPr sz="1100" b="0" u="none">
                <a:latin typeface="Avenir"/>
              </a:rPr>
              <a:t>permissions for folders only for Admins. We get a lot of request to</a:t>
            </a:r>
            <a:r>
              <a:rPr sz="1100" b="0" u="none">
                <a:latin typeface="Avenir"/>
              </a:rPr>
              <a:t>clear folder permissions.</a:t>
            </a:r>
          </a:p>
          <a:p>
            <a:pPr>
              <a:spcAft>
                <a:spcPts val="600"/>
              </a:spcAft>
            </a:pPr>
            <a:r>
              <a:rPr sz="1100" b="0" u="none">
                <a:latin typeface="Avenir"/>
              </a:rPr>
              <a:t>The only work around is to move the folder (apply destination</a:t>
            </a:r>
            <a:r>
              <a:rPr sz="1100" b="0" u="none">
                <a:latin typeface="Avenir"/>
              </a:rPr>
              <a:t>permission) to a new folder location without any permissions and then</a:t>
            </a:r>
            <a:r>
              <a:rPr sz="1100" b="0" u="none">
                <a:latin typeface="Avenir"/>
              </a:rPr>
              <a:t>move it. Then reset the user permissions accordingly. Imagine doing this</a:t>
            </a:r>
            <a:r>
              <a:rPr sz="1100" b="0" u="none">
                <a:latin typeface="Avenir"/>
              </a:rPr>
              <a:t>massive amounts of top level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[Supportability] 3 Bulk Device Management Top Priority</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https://jira.egnyte-it.com/browse/PM-1607</a:t>
            </a:r>
          </a:p>
          <a:p>
            <a:pPr>
              <a:spcAft>
                <a:spcPts val="600"/>
              </a:spcAft>
            </a:pPr>
            <a:r>
              <a:rPr sz="1100" b="0" u="none">
                <a:latin typeface="Avenir"/>
              </a:rPr>
              <a:t>The request is to include in the user interface of the "Devices" tab on CFS the ability to bulk update/manage devices. Domains with thousands of devices have issues with mass management such as</a:t>
            </a:r>
          </a:p>
          <a:p>
            <a:pPr/>
            <a:r>
              <a:rPr sz="1100" b="0" u="none">
                <a:latin typeface="Avenir"/>
              </a:rPr>
              <a:t>• device removal</a:t>
            </a:r>
          </a:p>
          <a:p>
            <a:pPr/>
            <a:r>
              <a:rPr sz="1100" b="0" u="none">
                <a:latin typeface="Avenir"/>
              </a:rPr>
              <a:t>• remote wiping</a:t>
            </a:r>
          </a:p>
          <a:p>
            <a:pPr/>
            <a:r>
              <a:rPr sz="1100" b="0" u="none">
                <a:latin typeface="Avenir"/>
              </a:rPr>
              <a:t>• deauthorizing</a:t>
            </a:r>
          </a:p>
          <a:p>
            <a:pPr>
              <a:spcAft>
                <a:spcPts val="600"/>
              </a:spcAft>
            </a:pPr>
            <a:r>
              <a:rPr sz="1100" b="0" u="none">
                <a:latin typeface="Avenir"/>
              </a:rPr>
              <a:t>This case also addresses managing of active devices in bulk, not just idle/stale machines. So if I wanted to removed 100 active DAs, I should be capable of doing that rather then going into each device and removing it manually.</a:t>
            </a:r>
            <a:r>
              <a:rPr sz="1100" b="1" u="none">
                <a:latin typeface="Avenir"/>
              </a:rPr>
              <a:t>This is really needed for ransomware-related cases.</a:t>
            </a:r>
          </a:p>
          <a:p>
            <a:pPr>
              <a:spcAft>
                <a:spcPts val="600"/>
              </a:spcAft>
            </a:pPr>
            <a:r>
              <a:rPr sz="1100" b="1" u="none">
                <a:latin typeface="Avenir"/>
              </a:rPr>
              <a:t>Note:</a:t>
            </a:r>
            <a:r>
              <a:rPr sz="1100" b="0" u="none">
                <a:latin typeface="Avenir"/>
              </a:rPr>
              <a:t>This case also addresses managing of active devices in bulk, not just idle/stale machines. So if I wanted to removed 100 active DAs, I should be capable of doing that rather then going into each device and removing it manually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[Supportability] 4 Search in the Settings page of the WebUI</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https://jira.egnyte-it.com/browse/PM-1609</a:t>
            </a:r>
          </a:p>
          <a:p>
            <a:pPr>
              <a:spcAft>
                <a:spcPts val="600"/>
              </a:spcAft>
            </a:pPr>
            <a:r>
              <a:rPr sz="1100" b="0" u="none">
                <a:latin typeface="Avenir"/>
              </a:rPr>
              <a:t>We have numerous settings and controls now and</a:t>
            </a:r>
            <a:r>
              <a:rPr sz="1100" b="0" u="none">
                <a:latin typeface="Avenir"/>
              </a:rPr>
              <a:t>it's getting harder to find the settings that you are looking for. Even</a:t>
            </a:r>
            <a:r>
              <a:rPr sz="1100" b="0" u="none">
                <a:latin typeface="Avenir"/>
              </a:rPr>
              <a:t>our folks internally can no longer remember exactly where a setting 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Validator changes for UAEPersonalNumber</a:t>
            </a:r>
          </a:p>
        </p:txBody>
      </p:sp>
      <p:sp>
        <p:nvSpPr>
          <p:cNvPr id="3" name="Content Placeholder 2"/>
          <p:cNvSpPr>
            <a:spLocks noGrp="1"/>
          </p:cNvSpPr>
          <p:nvPr>
            <p:ph idx="1" sz="half"/>
          </p:nvPr>
        </p:nvSpPr>
        <p:spPr/>
        <p:txBody>
          <a:bodyPr/>
          <a:lstStyle/>
          <a:p>
            <a:pPr>
              <a:spcAft>
                <a:spcPts val="600"/>
              </a:spcAft>
            </a:pPr>
            <a:r>
              <a:rPr sz="1100" b="1" u="none">
                <a:latin typeface="Avenir"/>
              </a:rPr>
              <a:t>Context:</a:t>
            </a:r>
            <a:r>
              <a:rPr sz="1100" b="0" u="none">
                <a:latin typeface="Avenir"/>
              </a:rPr>
              <a:t>We have implemented check digit algorithm excluding initial country code i.e. 784. But recently there is an update on source also about that now check digit calculated by including initial 3 digits(which is in this case)</a:t>
            </a:r>
          </a:p>
          <a:p>
            <a:pPr>
              <a:spcAft>
                <a:spcPts val="600"/>
              </a:spcAft>
            </a:pPr>
            <a:r>
              <a:rPr sz="1100" b="0" u="none">
                <a:latin typeface="Avenir"/>
              </a:rPr>
              <a:t>Improvement required: Check digit need to look for both ways - excluding initial 3 digit and including 3 digit</a:t>
            </a:r>
          </a:p>
          <a:p>
            <a:pPr>
              <a:spcAft>
                <a:spcPts val="600"/>
              </a:spcAft>
            </a:pPr>
            <a:r>
              <a:rPr sz="1100" b="0" u="none">
                <a:latin typeface="Avenir"/>
              </a:rPr>
              <a:t>Slack :</a:t>
            </a:r>
            <a:r>
              <a:rPr sz="1100" b="0" u="sng">
                <a:latin typeface="Avenir"/>
                <a:hlinkClick r:id="rId2"/>
              </a:rPr>
              <a:t>https://egnyte.slack.com/archives/GSJTRDHV1/p1747401417693639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DEL-45626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[06] Augment AEC Add-on Value</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r>
              <a:rPr sz="1100" b="0" u="none">
                <a:latin typeface="Avenir"/>
              </a:rPr>
              <a:t>• Possibility to search, sort and filter project list using project metadata,</a:t>
            </a:r>
          </a:p>
          <a:p>
            <a:pPr/>
            <a:r>
              <a:rPr sz="1100" b="0" u="none">
                <a:latin typeface="Avenir"/>
              </a:rPr>
              <a:t>• Possibility to create a new project from the project center context</a:t>
            </a:r>
          </a:p>
          <a:p>
            <a:pPr/>
            <a:r>
              <a:rPr sz="1100" b="0" u="none">
                <a:latin typeface="Avenir"/>
              </a:rP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CFS-64852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 I want to open team management view in the folders view  when I open from subfolder</a:t>
            </a:r>
          </a:p>
          <a:p>
            <a:pPr>
              <a:spcAft>
                <a:spcPts val="600"/>
              </a:spcAft>
            </a:pPr>
            <a:r>
              <a:rPr sz="1100" b="1" u="none">
                <a:latin typeface="Avenir"/>
              </a:rPr>
              <a:t>Feature Description</a:t>
            </a:r>
          </a:p>
          <a:p>
            <a:pPr>
              <a:spcAft>
                <a:spcPts val="600"/>
              </a:spcAft>
            </a:pPr>
            <a:r>
              <a:rPr sz="1100" b="0" u="none">
                <a:latin typeface="Avenir"/>
              </a:rPr>
              <a:t>• Manage Project Team - available for full permission users</a:t>
            </a:r>
          </a:p>
          <a:p>
            <a:pPr>
              <a:spcAft>
                <a:spcPts val="600"/>
              </a:spcAft>
            </a:pPr>
            <a:r>
              <a:rPr sz="1100" b="0" u="none">
                <a:latin typeface="Avenir"/>
              </a:rPr>
              <a:t>• Team management view in the folders view  when I open from subfolder</a:t>
            </a:r>
          </a:p>
          <a:p>
            <a:pPr>
              <a:spcAft>
                <a:spcPts val="600"/>
              </a:spcAft>
            </a:pPr>
            <a:r>
              <a:rPr sz="1100" b="0" u="none">
                <a:latin typeface="Avenir"/>
              </a:rPr>
              <a:t>•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CFS-67272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[11+] LS Mid Market Capabilities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600"/>
              </a:spcAft>
            </a:pPr>
            <a:r>
              <a:rPr sz="1100" b="0" u="none">
                <a:latin typeface="Avenir"/>
              </a:rPr>
              <a:t>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r>
              <a:rPr sz="1100" b="0" u="none">
                <a:latin typeface="Avenir"/>
              </a:rP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LS-4286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[11+] Permissions Management</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r>
              <a:rPr sz="1100" b="0" u="none">
                <a:latin typeface="Avenir"/>
              </a:rPr>
              <a:t>• Approach 2 - Scheduled Reviews from Permissions Tab and SC Tab</a:t>
            </a:r>
          </a:p>
          <a:p>
            <a:pPr lvl="1"/>
            <a:r>
              <a:rPr sz="1100" b="0" u="none">
                <a:latin typeface="Avenir"/>
              </a:rPr>
              <a:t>• Provide the ability to schedule permission reviews form the Permissions tab</a:t>
            </a:r>
          </a:p>
          <a:p>
            <a:pPr lvl="1"/>
            <a:r>
              <a:rPr sz="1100" b="0" u="none">
                <a:latin typeface="Avenir"/>
              </a:rPr>
              <a:t>• Provide the ability to schedule sensitive content reviews from the Sensitive Content tab.</a:t>
            </a:r>
          </a:p>
          <a:p>
            <a:pPr lvl="1"/>
            <a:r>
              <a:rPr sz="1100" b="0" u="none">
                <a:latin typeface="Avenir"/>
              </a:rPr>
              <a:t>• No centralized Reviews window</a:t>
            </a:r>
          </a:p>
          <a:p>
            <a:pPr lvl="1"/>
            <a:r>
              <a:rPr sz="1100" b="0" u="none">
                <a:latin typeface="Avenir"/>
              </a:rPr>
              <a:t>• Allow the user to enter the review start date, end date and review duration period</a:t>
            </a:r>
          </a:p>
          <a:p>
            <a:pPr lvl="2"/>
            <a:r>
              <a:rPr sz="1100" b="0" u="none">
                <a:latin typeface="Avenir"/>
              </a:rPr>
              <a:t>• For review duration period, we should provide a dropdown with the following options:</a:t>
            </a:r>
          </a:p>
          <a:p>
            <a:pPr lvl="3"/>
            <a:r>
              <a:rPr sz="1100" b="0" u="none">
                <a:latin typeface="Avenir"/>
              </a:rPr>
              <a:t>• Weekly (7 days)</a:t>
            </a:r>
          </a:p>
          <a:p>
            <a:pPr lvl="3"/>
            <a:r>
              <a:rPr sz="1100" b="0" u="none">
                <a:latin typeface="Avenir"/>
              </a:rPr>
              <a:t>• Monthly (30 days)</a:t>
            </a:r>
          </a:p>
          <a:p>
            <a:pPr lvl="3"/>
            <a:r>
              <a:rPr sz="1100" b="0" u="none">
                <a:latin typeface="Avenir"/>
              </a:rPr>
              <a:t>• Quarterly (90 days)</a:t>
            </a:r>
          </a:p>
          <a:p>
            <a:pPr lvl="3"/>
            <a:r>
              <a:rPr sz="1100" b="0" u="none">
                <a:latin typeface="Avenir"/>
              </a:rPr>
              <a:t>• Annual (1 year)</a:t>
            </a:r>
          </a:p>
          <a:p>
            <a:pPr lvl="3"/>
            <a:r>
              <a:rPr sz="1100" b="0" u="none">
                <a:latin typeface="Avenir"/>
              </a:rPr>
              <a:t>• Custom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[04] Elevate Desktop App Capabilities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r>
              <a:rPr sz="1100" b="0" u="none">
                <a:latin typeface="Avenir"/>
              </a:rPr>
              <a:t>• Egnyte option will be exposed on the top-level File Explorer context menu</a:t>
            </a:r>
          </a:p>
          <a:p>
            <a:pPr/>
            <a:r>
              <a:rPr sz="1100" b="0" u="none">
                <a:latin typeface="Avenir"/>
              </a:rP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r>
              <a:rPr sz="1100" b="0" u="none">
                <a:latin typeface="Avenir"/>
              </a:rPr>
              <a:t>• First-class application for the Desktop App (as compared to current widget approach)</a:t>
            </a:r>
          </a:p>
          <a:p>
            <a:pPr/>
            <a:r>
              <a:rPr sz="1100" b="0" u="none">
                <a:latin typeface="Avenir"/>
              </a:rP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r>
              <a:rPr sz="1100" b="0" u="none">
                <a:latin typeface="Avenir"/>
              </a:rPr>
              <a:t>1. AutoCAD</a:t>
            </a:r>
          </a:p>
          <a:p>
            <a:pPr/>
            <a:r>
              <a:rPr sz="1100" b="0" u="none">
                <a:latin typeface="Avenir"/>
              </a:rPr>
              <a:t>2. Civil 3D</a:t>
            </a:r>
          </a:p>
          <a:p>
            <a:pPr/>
            <a:r>
              <a:rPr sz="1100" b="0" u="none">
                <a:latin typeface="Avenir"/>
              </a:rPr>
              <a:t>3. Navis</a:t>
            </a:r>
          </a:p>
          <a:p>
            <a:pPr/>
            <a:r>
              <a:rPr sz="1100" b="0" u="none">
                <a:latin typeface="Avenir"/>
              </a:rPr>
              <a:t>4. Bluebeam</a:t>
            </a:r>
          </a:p>
          <a:p>
            <a:pPr/>
            <a:r>
              <a:rPr sz="1100" b="0" u="none">
                <a:latin typeface="Avenir"/>
              </a:rP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r>
              <a:rPr sz="1100" b="0" u="none">
                <a:latin typeface="Avenir"/>
              </a:rPr>
              <a:t>1. Adobe Premiere Pro</a:t>
            </a:r>
          </a:p>
          <a:p>
            <a:pPr/>
            <a:r>
              <a:rPr sz="1100" b="0" u="none">
                <a:latin typeface="Avenir"/>
              </a:rPr>
              <a:t>2. Illustrator</a:t>
            </a:r>
          </a:p>
          <a:p>
            <a:pPr/>
            <a:r>
              <a:rPr sz="1100" b="0" u="none">
                <a:latin typeface="Avenir"/>
              </a:rPr>
              <a:t>3. Photoshop</a:t>
            </a:r>
          </a:p>
          <a:p>
            <a:pPr/>
            <a:r>
              <a:rPr sz="1100" b="0" u="none">
                <a:latin typeface="Avenir"/>
              </a:rP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[01] Top Customer Requests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r>
              <a:rPr sz="1100" b="0" u="none">
                <a:latin typeface="Avenir"/>
              </a:rPr>
              <a:t>• Frontend - provide pause/restart option for published policies</a:t>
            </a:r>
          </a:p>
          <a:p>
            <a:pPr/>
            <a:r>
              <a:rPr sz="1100" b="0" u="none">
                <a:latin typeface="Avenir"/>
              </a:rP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DEL-44353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53786"/>
            <a:ext cx="3873500" cy="2840566"/>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r>
              <a:rPr sz="1100" b="0" u="none">
                <a:latin typeface="Avenir"/>
              </a:rPr>
              <a:t>• Add multiple documents to a signature request</a:t>
            </a:r>
          </a:p>
          <a:p>
            <a:pPr/>
            <a:r>
              <a:rPr sz="1100" b="0" u="none">
                <a:latin typeface="Avenir"/>
              </a:rPr>
              <a:t>• Recipients see a consolidated set of the documents and sign them</a:t>
            </a:r>
          </a:p>
          <a:p>
            <a:pPr/>
            <a:r>
              <a:rPr sz="1100" b="0" u="none">
                <a:latin typeface="Avenir"/>
              </a:rP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r>
              <a:rPr sz="1100" b="0" u="none">
                <a:latin typeface="Avenir"/>
              </a:rPr>
              <a:t>• Use a template to send signature requests to a large number of recipients.</a:t>
            </a:r>
          </a:p>
          <a:p>
            <a:pPr/>
            <a:r>
              <a:rPr sz="1100" b="0" u="none">
                <a:latin typeface="Avenir"/>
              </a:rP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r>
              <a:rPr sz="1100" b="0" u="none">
                <a:latin typeface="Avenir"/>
              </a:rPr>
              <a:t>• The setting that controls folder update notification gets inherited to sub-folders until it finds the folder with a manually updated option.</a:t>
            </a:r>
          </a:p>
          <a:p>
            <a:pPr/>
            <a:r>
              <a:rPr sz="1100" b="0" u="none">
                <a:latin typeface="Avenir"/>
              </a:rPr>
              <a:t>• The setting that controls the sharing gets inherited to sub-folders until it finds the folder with a manually updated option.</a:t>
            </a:r>
          </a:p>
          <a:p>
            <a:pPr/>
            <a:r>
              <a:rPr sz="1100" b="0" u="none">
                <a:latin typeface="Avenir"/>
              </a:rPr>
              <a:t>• The setting that controls who can delete/move the folder does not get inherited at all.</a:t>
            </a:r>
          </a:p>
          <a:p>
            <a:pPr/>
            <a:r>
              <a:rPr sz="1100" b="0" u="none">
                <a:latin typeface="Avenir"/>
              </a:rP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r>
              <a:rPr sz="1100" b="0" u="none">
                <a:latin typeface="Avenir"/>
              </a:rPr>
              <a:t>• We need to have inheritance applicable for the setting that controls who can delete/move the folder.</a:t>
            </a:r>
          </a:p>
          <a:p>
            <a:pPr/>
            <a:r>
              <a:rPr sz="1100" b="0" u="none">
                <a:latin typeface="Avenir"/>
              </a:rP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lvl="1"/>
            <a:r>
              <a:rPr sz="1100" b="0" u="none">
                <a:latin typeface="Avenir"/>
              </a:rPr>
              <a:t>• If the user selects to disregard the manually overridden values, then the change will be propagated throughout the folder tree, ignoring any overrides.</a:t>
            </a:r>
          </a:p>
          <a:p>
            <a:pPr lvl="1"/>
            <a:r>
              <a:rPr sz="1100" b="0" u="none">
                <a:latin typeface="Avenir"/>
              </a:rPr>
              <a:t>• If the user selects not to disregard the manually overridden values, then the change will be propagated only until the 1st manual override is found. It is the same as what we have for sharing setting updates today.</a:t>
            </a:r>
          </a:p>
          <a:p>
            <a:pPr/>
            <a:r>
              <a:rPr sz="1100" b="0" u="none">
                <a:latin typeface="Avenir"/>
              </a:rPr>
              <a:t>• When the user copies/moves a folder, the folder options should get inherited from destination folder where the folder is copied/moved.</a:t>
            </a:r>
          </a:p>
          <a:p>
            <a:pPr lvl="1"/>
            <a:r>
              <a:rPr sz="1100" b="0" u="none">
                <a:latin typeface="Avenir"/>
              </a:rPr>
              <a:t>• We can provide an option for the user to decide if they want to apply folder options as per destination folder (default) or source folder.</a:t>
            </a:r>
          </a:p>
          <a:p>
            <a:pPr lvl="2"/>
            <a:r>
              <a:rPr sz="1100" b="0" u="none">
                <a:latin typeface="Avenir"/>
              </a:rPr>
              <a:t>• If the user choose the default option to apply folder options as per destination folder, the folder options will get inherited fron the destination folder where the folder is being copied/moved.</a:t>
            </a:r>
          </a:p>
          <a:p>
            <a:pPr lvl="1"/>
            <a:r>
              <a:rPr sz="1100" b="0" u="none">
                <a:latin typeface="Avenir"/>
              </a:rPr>
              <a:t>• if the user chooses to apply folder options as per the source folder, the folder options will get copied over as it happens today.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r>
              <a:rPr sz="1100" b="0" u="none">
                <a:latin typeface="Avenir"/>
              </a:rPr>
              <a:t>• Create a role  PUs Group Ownership, without allowing them to create groups on their own</a:t>
            </a:r>
          </a:p>
          <a:p>
            <a:pPr/>
            <a:r>
              <a:rPr sz="1100" b="0" u="none">
                <a:latin typeface="Avenir"/>
              </a:rPr>
              <a:t>• Possibility to add a group description</a:t>
            </a:r>
          </a:p>
          <a:p>
            <a:pPr/>
            <a:r>
              <a:rPr sz="1100" b="0" u="none">
                <a:latin typeface="Avenir"/>
              </a:rP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r>
              <a:rPr sz="1100" b="0" u="none">
                <a:latin typeface="Avenir"/>
              </a:rPr>
              <a:t>• Auto-archival of scheduled reports</a:t>
            </a:r>
          </a:p>
          <a:p>
            <a:pPr/>
            <a:r>
              <a:rPr sz="1100" b="0" u="none">
                <a:latin typeface="Avenir"/>
              </a:rPr>
              <a:t>• Custom location of scheduled reports</a:t>
            </a:r>
          </a:p>
          <a:p>
            <a:pPr/>
            <a:r>
              <a:rPr sz="1100" b="0" u="none">
                <a:latin typeface="Avenir"/>
              </a:rP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r>
              <a:rPr sz="1100" b="0" u="none">
                <a:latin typeface="Avenir"/>
              </a:rP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r>
              <a:rPr sz="1100" b="0" u="none">
                <a:latin typeface="Avenir"/>
              </a:rPr>
              <a:t>• The Egnyte Document Label stamping process shall be enhanced to skip signed PDFs from further labeling actions</a:t>
            </a:r>
          </a:p>
          <a:p>
            <a:pPr/>
            <a:r>
              <a:rPr sz="1100" b="0" u="none">
                <a:latin typeface="Avenir"/>
              </a:rP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r>
              <a:rPr sz="1100" b="0" u="none">
                <a:latin typeface="Avenir"/>
              </a:rPr>
              <a:t>• Create a new app scope for Purview label permissions only</a:t>
            </a:r>
          </a:p>
          <a:p>
            <a:pPr/>
            <a:r>
              <a:rPr sz="1100" b="0" u="none">
                <a:latin typeface="Avenir"/>
              </a:rP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1 (Control Number, Control Family, and Control Text)</a:t>
            </a:r>
          </a:p>
          <a:p>
            <a:pPr/>
            <a:r>
              <a:rPr sz="1100" b="0" u="none">
                <a:latin typeface="Avenir"/>
              </a:rPr>
              <a:t>• Mapping CMMC Level 1 controls to Egnyte capabilities</a:t>
            </a:r>
          </a:p>
          <a:p>
            <a:pPr/>
            <a:r>
              <a:rPr sz="1100" b="0" u="none">
                <a:latin typeface="Avenir"/>
              </a:rPr>
              <a:t>• Collecting evidence for CMMC Level 1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2 (Control Number, Control Family, and Control Text)</a:t>
            </a:r>
          </a:p>
          <a:p>
            <a:pPr/>
            <a:r>
              <a:rPr sz="1100" b="0" u="none">
                <a:latin typeface="Avenir"/>
              </a:rPr>
              <a:t>• Mapping CMMC Level 2 controls to Egnyte capabilities</a:t>
            </a:r>
          </a:p>
          <a:p>
            <a:pPr/>
            <a:r>
              <a:rPr sz="1100" b="0" u="none">
                <a:latin typeface="Avenir"/>
              </a:rPr>
              <a:t>• Collecting evidence for CMMC Level 2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[08] Product-Led Growth</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Model Development</a:t>
            </a:r>
          </a:p>
        </p:txBody>
      </p:sp>
      <p:sp>
        <p:nvSpPr>
          <p:cNvPr id="3" name="Content Placeholder 2"/>
          <p:cNvSpPr>
            <a:spLocks noGrp="1"/>
          </p:cNvSpPr>
          <p:nvPr>
            <p:ph idx="1" sz="half"/>
          </p:nvPr>
        </p:nvSpPr>
        <p:spPr/>
        <p:txBody>
          <a:bodyPr/>
          <a:lstStyle/>
          <a:p>
            <a:pPr>
              <a:spcAft>
                <a:spcPts val="600"/>
              </a:spcAft>
            </a:pPr>
            <a:r>
              <a:rPr sz="1100" b="0" u="none">
                <a:latin typeface="Avenir"/>
              </a:rPr>
              <a:t>Break into the Model Versions &amp; Phases</a:t>
            </a:r>
          </a:p>
          <a:p>
            <a:pPr>
              <a:spcAft>
                <a:spcPts val="600"/>
              </a:spcAft>
            </a:pPr>
            <a:r>
              <a:rPr sz="1100" b="0" u="none">
                <a:latin typeface="Avenir"/>
              </a:rPr>
              <a:t>What did we do in Q2?</a:t>
            </a:r>
          </a:p>
          <a:p>
            <a:pPr>
              <a:spcAft>
                <a:spcPts val="600"/>
              </a:spcAft>
            </a:pPr>
            <a:r>
              <a:rPr sz="1100" b="0" u="none">
                <a:latin typeface="Avenir"/>
              </a:rPr>
              <a:t>What are we working on in Q3?</a:t>
            </a:r>
          </a:p>
          <a:p>
            <a:pPr>
              <a:spcAft>
                <a:spcPts val="600"/>
              </a:spcAft>
            </a:pPr>
            <a:r>
              <a:rPr sz="1100" b="0" u="none">
                <a:latin typeface="Avenir"/>
              </a:rPr>
              <a:t>Break it out and focus on Q4</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User Enrichment: Job Roles Phase 1 - Display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r>
              <a:rPr sz="1100" b="0" u="none">
                <a:latin typeface="Avenir"/>
              </a:rPr>
              <a:t>• We need to have more accurate Job Roles assigned to our users in order to deliver tailored experiences and recommendations</a:t>
            </a:r>
          </a:p>
          <a:p>
            <a:pPr>
              <a:spcAft>
                <a:spcPts val="600"/>
              </a:spcAft>
            </a:pPr>
            <a:r>
              <a:rPr sz="1100" b="1" u="none">
                <a:latin typeface="Avenir"/>
              </a:rPr>
              <a:t>User Story</a:t>
            </a:r>
          </a:p>
          <a:p>
            <a:pPr/>
            <a:r>
              <a:rPr sz="1100" b="0" u="none">
                <a:latin typeface="Avenir"/>
              </a:rPr>
              <a:t>• As a PM, I want to understand who the users are that will most closely match the features I'm trying to promote.</a:t>
            </a:r>
          </a:p>
          <a:p>
            <a:pPr/>
            <a:r>
              <a:rPr sz="1100" b="0" u="none">
                <a:latin typeface="Avenir"/>
              </a:rPr>
              <a:t>• As a PM, I want to understand how different types of users adopt features on our platform.</a:t>
            </a:r>
          </a:p>
          <a:p>
            <a:pPr/>
            <a:r>
              <a:rPr sz="1100" b="0" u="none">
                <a:latin typeface="Avenir"/>
              </a:rPr>
              <a:t>• As a Marketing professional, I want to know how to target our users more effectively</a:t>
            </a:r>
          </a:p>
          <a:p>
            <a:pPr/>
            <a:r>
              <a:rPr sz="1100" b="0" u="none">
                <a:latin typeface="Avenir"/>
              </a:rPr>
              <a:t>• As a Sales professional, I want to understand how to upsell new features and generate growth revenue</a:t>
            </a:r>
          </a:p>
          <a:p>
            <a:pPr>
              <a:spcAft>
                <a:spcPts val="600"/>
              </a:spcAft>
            </a:pPr>
            <a:r>
              <a:rPr sz="1100" b="1" u="none">
                <a:latin typeface="Avenir"/>
              </a:rPr>
              <a:t>Feature Description</a:t>
            </a:r>
          </a:p>
          <a:p>
            <a:pPr/>
            <a:r>
              <a:rPr sz="1100" b="0" u="none">
                <a:latin typeface="Avenir"/>
              </a:rPr>
              <a:t>• Capture new users' Job Roles</a:t>
            </a:r>
          </a:p>
          <a:p>
            <a:pPr/>
            <a:r>
              <a:rPr sz="1100" b="0" u="none">
                <a:latin typeface="Avenir"/>
              </a:rPr>
              <a:t>• Allow existing users to change and update their information on their profiles</a:t>
            </a:r>
          </a:p>
          <a:p>
            <a:pPr/>
            <a:r>
              <a:rPr sz="1100" b="0" u="none">
                <a:latin typeface="Avenir"/>
              </a:rPr>
              <a:t>• Implement a series of efforts to capture existing users' job roles</a:t>
            </a:r>
          </a:p>
          <a:p>
            <a:pPr>
              <a:spcAft>
                <a:spcPts val="600"/>
              </a:spcAft>
            </a:pPr>
            <a:r>
              <a:rPr sz="1100" b="0" u="none">
                <a:latin typeface="Avenir"/>
              </a:rPr>
              <a:t>See Confluence:</a:t>
            </a:r>
          </a:p>
          <a:p>
            <a:pPr>
              <a:spcAft>
                <a:spcPts val="600"/>
              </a:spcAft>
            </a:pPr>
            <a:r>
              <a:rPr sz="1100" b="0" u="sng">
                <a:latin typeface="Avenir"/>
                <a:hlinkClick r:id="rId2"/>
              </a:rPr>
              <a:t>https://egnyte.atlassian.net/wiki/spaces/IN/pages/1275134151/Capturing+Job+Function+for+All+Users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GR-598</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76015"/>
            <a:ext cx="3873500" cy="2396107"/>
          </a:xfrm>
          <a:prstGeom prst="rect">
            <a:avLst/>
          </a:prstGeom>
        </p:spPr>
      </p:pic>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[03] Gen 4 Plans - Customers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